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1754" r:id="rId4"/>
    <p:sldId id="1762" r:id="rId5"/>
    <p:sldId id="1755" r:id="rId6"/>
    <p:sldId id="262" r:id="rId7"/>
    <p:sldId id="1752" r:id="rId8"/>
    <p:sldId id="1750" r:id="rId9"/>
    <p:sldId id="1751" r:id="rId10"/>
    <p:sldId id="1753" r:id="rId11"/>
    <p:sldId id="1756" r:id="rId12"/>
    <p:sldId id="1757" r:id="rId13"/>
    <p:sldId id="1758" r:id="rId14"/>
    <p:sldId id="1743" r:id="rId15"/>
    <p:sldId id="1745" r:id="rId16"/>
    <p:sldId id="1746" r:id="rId17"/>
    <p:sldId id="1724" r:id="rId18"/>
    <p:sldId id="1747" r:id="rId19"/>
    <p:sldId id="1761" r:id="rId20"/>
    <p:sldId id="261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46DDE0CD-0C1A-4EC7-90D3-03F30DEA7356}">
          <p14:sldIdLst>
            <p14:sldId id="256"/>
            <p14:sldId id="257"/>
          </p14:sldIdLst>
        </p14:section>
        <p14:section name="Alapértelmezett szakasz" id="{DA0CC320-31D9-464E-936F-C171BA0C1F06}">
          <p14:sldIdLst/>
        </p14:section>
        <p14:section name="Alapértelmezett szakasz" id="{81E83ED1-DC98-48BB-9AD2-8E70099AB021}">
          <p14:sldIdLst>
            <p14:sldId id="1754"/>
            <p14:sldId id="1762"/>
            <p14:sldId id="1755"/>
            <p14:sldId id="262"/>
            <p14:sldId id="1752"/>
            <p14:sldId id="1750"/>
            <p14:sldId id="1751"/>
            <p14:sldId id="1753"/>
            <p14:sldId id="1756"/>
            <p14:sldId id="1757"/>
            <p14:sldId id="1758"/>
            <p14:sldId id="1743"/>
            <p14:sldId id="1745"/>
            <p14:sldId id="1746"/>
            <p14:sldId id="1724"/>
            <p14:sldId id="1747"/>
            <p14:sldId id="1761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zab&#243;%20Ferdin&#225;nd\Downloads\Austrotherm%20Expert%20Fix%202022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og"/>
            <c:dispRSqr val="0"/>
            <c:dispEq val="0"/>
          </c:trendline>
          <c:xVal>
            <c:numRef>
              <c:f>'[Austrotherm Expert Fix 2022 (1).xlsx]Párás közeg'!$A$20:$A$34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12</c:v>
                </c:pt>
                <c:pt idx="6">
                  <c:v>24</c:v>
                </c:pt>
                <c:pt idx="7">
                  <c:v>48</c:v>
                </c:pt>
                <c:pt idx="8">
                  <c:v>120</c:v>
                </c:pt>
                <c:pt idx="9">
                  <c:v>192</c:v>
                </c:pt>
                <c:pt idx="10">
                  <c:v>288</c:v>
                </c:pt>
                <c:pt idx="11">
                  <c:v>384</c:v>
                </c:pt>
                <c:pt idx="12">
                  <c:v>576</c:v>
                </c:pt>
                <c:pt idx="13">
                  <c:v>672</c:v>
                </c:pt>
                <c:pt idx="14">
                  <c:v>720</c:v>
                </c:pt>
              </c:numCache>
            </c:numRef>
          </c:xVal>
          <c:yVal>
            <c:numRef>
              <c:f>'[Austrotherm Expert Fix 2022 (1).xlsx]Párás közeg'!$Q$20:$Q$34</c:f>
              <c:numCache>
                <c:formatCode>0.0000%</c:formatCode>
                <c:ptCount val="15"/>
                <c:pt idx="0">
                  <c:v>0</c:v>
                </c:pt>
                <c:pt idx="1">
                  <c:v>1.3710870992995399E-5</c:v>
                </c:pt>
                <c:pt idx="2">
                  <c:v>2.5593625853585696E-5</c:v>
                </c:pt>
                <c:pt idx="3">
                  <c:v>2.6507683919788246E-5</c:v>
                </c:pt>
                <c:pt idx="4">
                  <c:v>3.016391618458676E-5</c:v>
                </c:pt>
                <c:pt idx="5">
                  <c:v>3.1077974250785414E-5</c:v>
                </c:pt>
                <c:pt idx="6">
                  <c:v>3.2906090383182722E-5</c:v>
                </c:pt>
                <c:pt idx="7">
                  <c:v>3.4734206515580031E-5</c:v>
                </c:pt>
                <c:pt idx="8">
                  <c:v>3.6562322647985132E-5</c:v>
                </c:pt>
                <c:pt idx="9">
                  <c:v>3.7476380714183789E-5</c:v>
                </c:pt>
                <c:pt idx="10">
                  <c:v>4.2046671045180953E-5</c:v>
                </c:pt>
                <c:pt idx="11">
                  <c:v>4.2960729111379611E-5</c:v>
                </c:pt>
                <c:pt idx="12">
                  <c:v>4.4788845243776919E-5</c:v>
                </c:pt>
                <c:pt idx="13">
                  <c:v>4.7531019442372879E-5</c:v>
                </c:pt>
                <c:pt idx="14">
                  <c:v>5.0273193640972741E-5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FD0-4EFD-9A9B-A9D64FC76E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0155056"/>
        <c:axId val="450154072"/>
      </c:scatterChart>
      <c:valAx>
        <c:axId val="450155056"/>
        <c:scaling>
          <c:orientation val="minMax"/>
          <c:max val="720"/>
          <c:min val="0"/>
        </c:scaling>
        <c:delete val="0"/>
        <c:axPos val="b"/>
        <c:majorGridlines>
          <c:spPr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50154072"/>
        <c:crosses val="autoZero"/>
        <c:crossBetween val="midCat"/>
        <c:majorUnit val="48"/>
        <c:minorUnit val="12"/>
      </c:valAx>
      <c:valAx>
        <c:axId val="450154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0.00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501550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'[Austrotherm Expert Fix 2022 (1).xlsx]Víz alatt'!$A$20:$A$34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12</c:v>
                </c:pt>
                <c:pt idx="6">
                  <c:v>24</c:v>
                </c:pt>
                <c:pt idx="7">
                  <c:v>48</c:v>
                </c:pt>
                <c:pt idx="8">
                  <c:v>120</c:v>
                </c:pt>
                <c:pt idx="9">
                  <c:v>192</c:v>
                </c:pt>
                <c:pt idx="10">
                  <c:v>288</c:v>
                </c:pt>
                <c:pt idx="11">
                  <c:v>384</c:v>
                </c:pt>
                <c:pt idx="12">
                  <c:v>576</c:v>
                </c:pt>
                <c:pt idx="13">
                  <c:v>672</c:v>
                </c:pt>
                <c:pt idx="14">
                  <c:v>720</c:v>
                </c:pt>
              </c:numCache>
            </c:numRef>
          </c:xVal>
          <c:yVal>
            <c:numRef>
              <c:f>'[Austrotherm Expert Fix 2022 (1).xlsx]Víz alatt'!$Q$20:$Q$34</c:f>
              <c:numCache>
                <c:formatCode>0.0000%</c:formatCode>
                <c:ptCount val="15"/>
                <c:pt idx="0">
                  <c:v>0</c:v>
                </c:pt>
                <c:pt idx="1">
                  <c:v>2.5278363297470473E-3</c:v>
                </c:pt>
                <c:pt idx="2">
                  <c:v>2.6090849513965594E-3</c:v>
                </c:pt>
                <c:pt idx="3">
                  <c:v>2.9359052497170508E-3</c:v>
                </c:pt>
                <c:pt idx="4">
                  <c:v>2.9925054131133364E-3</c:v>
                </c:pt>
                <c:pt idx="5">
                  <c:v>3.0719282230403855E-3</c:v>
                </c:pt>
                <c:pt idx="6">
                  <c:v>3.0920121519874559E-3</c:v>
                </c:pt>
                <c:pt idx="7">
                  <c:v>3.3631451927728915E-3</c:v>
                </c:pt>
                <c:pt idx="8">
                  <c:v>3.557594141214971E-3</c:v>
                </c:pt>
                <c:pt idx="9">
                  <c:v>3.9647501553237447E-3</c:v>
                </c:pt>
                <c:pt idx="10">
                  <c:v>5.0383274481307248E-3</c:v>
                </c:pt>
                <c:pt idx="11">
                  <c:v>5.891894428381176E-3</c:v>
                </c:pt>
                <c:pt idx="12">
                  <c:v>9.8082605730597065E-3</c:v>
                </c:pt>
                <c:pt idx="13">
                  <c:v>1.1168490306293055E-2</c:v>
                </c:pt>
                <c:pt idx="14">
                  <c:v>1.1286255162391774E-2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77A-456B-8E8F-2ABEEEBA44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4147376"/>
        <c:axId val="444149016"/>
      </c:scatterChart>
      <c:valAx>
        <c:axId val="444147376"/>
        <c:scaling>
          <c:orientation val="minMax"/>
          <c:max val="720"/>
          <c:min val="0"/>
        </c:scaling>
        <c:delete val="0"/>
        <c:axPos val="b"/>
        <c:majorGridlines>
          <c:spPr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44149016"/>
        <c:crosses val="autoZero"/>
        <c:crossBetween val="midCat"/>
        <c:majorUnit val="48"/>
      </c:valAx>
      <c:valAx>
        <c:axId val="444149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441473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F38B8-ADEC-4C81-B73D-F8E27FBACD70}" type="datetimeFigureOut">
              <a:rPr lang="hu-HU" smtClean="0"/>
              <a:t>2022. 10. 11.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104AB-95FB-427D-BD3D-A4C37F740C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8048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62C68-3DA3-4D62-92EF-4BB695937D22}" type="datetimeFigureOut">
              <a:rPr lang="hu-HU" smtClean="0"/>
              <a:t>2022. 10. 11.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B6D1-479D-4463-B51B-57A128279A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3765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62C68-3DA3-4D62-92EF-4BB695937D22}" type="datetimeFigureOut">
              <a:rPr lang="hu-HU" smtClean="0"/>
              <a:t>2022. 10. 11.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B6D1-479D-4463-B51B-57A128279A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53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62C68-3DA3-4D62-92EF-4BB695937D22}" type="datetimeFigureOut">
              <a:rPr lang="hu-HU" smtClean="0"/>
              <a:t>2022. 10. 11.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B6D1-479D-4463-B51B-57A128279A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0641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8D085D2-6868-4A48-8350-D98AAC33C1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CB258D5A-90E1-5E4E-A000-5B5F5326A663}"/>
              </a:ext>
            </a:extLst>
          </p:cNvPr>
          <p:cNvGrpSpPr/>
          <p:nvPr userDrawn="1"/>
        </p:nvGrpSpPr>
        <p:grpSpPr>
          <a:xfrm>
            <a:off x="346768" y="6147239"/>
            <a:ext cx="3007896" cy="346879"/>
            <a:chOff x="260075" y="6147250"/>
            <a:chExt cx="2255922" cy="3468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FC67D60-9053-6A4E-A9BE-A74AC3871930}"/>
                </a:ext>
              </a:extLst>
            </p:cNvPr>
            <p:cNvSpPr/>
            <p:nvPr userDrawn="1"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404">
                <a:solidFill>
                  <a:srgbClr val="4AABC8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D633E2-E3C1-3F4F-B6E0-1C12C8F3F4F9}"/>
                </a:ext>
              </a:extLst>
            </p:cNvPr>
            <p:cNvSpPr txBox="1"/>
            <p:nvPr userDrawn="1"/>
          </p:nvSpPr>
          <p:spPr>
            <a:xfrm>
              <a:off x="427444" y="6263297"/>
              <a:ext cx="2088553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" sz="900" dirty="0">
                  <a:solidFill>
                    <a:srgbClr val="86868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  |  </a:t>
              </a:r>
              <a:r>
                <a:rPr lang="hu-HU" sz="900" dirty="0">
                  <a:solidFill>
                    <a:srgbClr val="86868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SZÉCHENYI EGYETEM</a:t>
              </a:r>
              <a:r>
                <a:rPr lang="hu-HU" sz="900" baseline="0" dirty="0">
                  <a:solidFill>
                    <a:srgbClr val="86868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– UNIVERSITY OF GYŐR</a:t>
              </a:r>
              <a:endParaRPr lang="fr" sz="900" dirty="0">
                <a:solidFill>
                  <a:srgbClr val="8686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8D0AEB0-2B96-2F40-B6A3-7587176C9F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8304" y="1391304"/>
            <a:ext cx="11411821" cy="827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1367" indent="0">
              <a:buNone/>
              <a:defRPr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22735" indent="0">
              <a:buNone/>
              <a:defRPr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34104" indent="0">
              <a:buNone/>
              <a:defRPr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645471" indent="0">
              <a:buNone/>
              <a:defRPr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fr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LENT MINULPARIT, QUE INCIA IL INUM CUS LASPELE </a:t>
            </a:r>
            <a:br>
              <a:rPr lang="fr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</a:br>
            <a:r>
              <a:rPr lang="fr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SSUNT UT DIT LAUT OFFIC TEM QUIS ET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A4BF8679-E622-2149-AC15-776A37BCE2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7891" y="2279094"/>
            <a:ext cx="11447060" cy="403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1" b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1367" indent="0">
              <a:buNone/>
              <a:defRPr sz="900" b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22735" indent="0">
              <a:buNone/>
              <a:defRPr sz="900" b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34104" indent="0">
              <a:buNone/>
              <a:defRPr sz="900" b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645471" indent="0">
              <a:buNone/>
              <a:defRPr sz="900" b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Ihicae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nos et lant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oditatur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exernatur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serit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ute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consed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ende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est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offic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tem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sit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ad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feratium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asperatio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ilicatem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sed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quo et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fugia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dolorpo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ssectia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consece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scipsa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labore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re.</a:t>
            </a:r>
            <a:endParaRPr lang="hu-HU" dirty="0">
              <a:solidFill>
                <a:srgbClr val="3E3E3D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881D8B10-1F30-0545-8B8B-94B9C1E19D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5317" y="2978431"/>
            <a:ext cx="11601200" cy="706064"/>
          </a:xfrm>
          <a:prstGeom prst="rect">
            <a:avLst/>
          </a:prstGeom>
        </p:spPr>
        <p:txBody>
          <a:bodyPr/>
          <a:lstStyle>
            <a:lvl1pPr marL="0" marR="0" indent="0" algn="just" defTabSz="713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0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0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0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0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0" marR="0" lvl="0" indent="0" algn="just" defTabSz="713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Utes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nus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atur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comnimi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nctiusae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. Et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officia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erchili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tatent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aut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abore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nesed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que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voles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conseque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sus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utem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quaecto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is dem. Unt,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to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moles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eosti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velendanditi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alitame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cusciti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doluptas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consed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molorepudio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volorereris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etus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adis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ea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quiat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omnihilique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nonsent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Lorrovitatis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non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conseditiis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esequia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ius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nisimi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ullanih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iliquat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iberestis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eaquam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voluptatem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hic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tem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quisquaepedi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aut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excearum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cum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etur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?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Quiam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senia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consequam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sit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aut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et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late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natet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eturibus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:</a:t>
            </a:r>
            <a:endParaRPr lang="hu-HU" sz="1000" dirty="0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EE400DFD-FBE6-9449-8239-25EA35CB2C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5317" y="5107932"/>
            <a:ext cx="11601200" cy="706064"/>
          </a:xfrm>
          <a:prstGeom prst="rect">
            <a:avLst/>
          </a:prstGeom>
        </p:spPr>
        <p:txBody>
          <a:bodyPr/>
          <a:lstStyle>
            <a:lvl1pPr marL="0" marR="0" indent="0" algn="just" defTabSz="713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0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0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0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0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Ullisque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voluptatur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?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Quisitibus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voluptibus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.</a:t>
            </a:r>
            <a:endParaRPr lang="hu-HU" dirty="0">
              <a:solidFill>
                <a:srgbClr val="3E3E3D"/>
              </a:solidFill>
              <a:effectLst/>
              <a:latin typeface="Tahoma" panose="020B0604030504040204" pitchFamily="34" charset="0"/>
            </a:endParaRPr>
          </a:p>
          <a:p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Laciliqui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alitior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aditam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rectotatur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asperundist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ilique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dolupta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volutatur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ad es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dis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coriosae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porpore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comnistilique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nonsent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Lorrovitatis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non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conseditiis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esequia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ius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nisimi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ullanih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iliquat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iberestis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eaquam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voluptatem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hic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iatemped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utatibus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et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volupitas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dolor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aut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pla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et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aut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latiasi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bereri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imi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sit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omnimil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et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volor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si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totatiisint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utemporum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4AE9729-A431-814A-80E0-9C07190768C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5151" y="3784695"/>
            <a:ext cx="11600332" cy="1177271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tx1"/>
              </a:buClr>
              <a:buFont typeface="Wingdings" pitchFamily="2" charset="2"/>
              <a:buChar char="§"/>
              <a:defRPr sz="10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Laspele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ssunt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ut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dit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laut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offic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tem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et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Equod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mosapid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itaquo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dolupitas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aborentur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tiundandae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disquo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inum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int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volore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atia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de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deliaspit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vel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illati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corecepudae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.</a:t>
            </a:r>
          </a:p>
          <a:p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Et is et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quia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dolent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es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alasped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eosto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quam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viduntem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Busci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occusaperro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es net est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fugiasi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apid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modit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etus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sequate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caturem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dus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escit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autem</a:t>
            </a:r>
            <a:endParaRPr lang="hu-HU" dirty="0">
              <a:solidFill>
                <a:srgbClr val="3E3E3D"/>
              </a:solidFill>
              <a:effectLst/>
              <a:latin typeface="Tahoma" panose="020B0604030504040204" pitchFamily="34" charset="0"/>
            </a:endParaRPr>
          </a:p>
          <a:p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Cupta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eost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vid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millaboresci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rehendelent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in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reperfe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rnatem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con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nonsequas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vel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is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abo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. Nem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etur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sinvelitas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doloreptat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Cerisit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expellanto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beataep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tatesti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soluptatet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ommodiciaero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quiasperest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id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comnis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et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quiatum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coris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aut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quiaes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dolorum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et,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non con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cumquia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corit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quiae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simendel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mo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everat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illectis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doloreiunt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3F92BF-662C-9B4F-ADFC-7FE0F612DDDC}"/>
              </a:ext>
            </a:extLst>
          </p:cNvPr>
          <p:cNvSpPr/>
          <p:nvPr userDrawn="1"/>
        </p:nvSpPr>
        <p:spPr>
          <a:xfrm>
            <a:off x="338812" y="6261835"/>
            <a:ext cx="35779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tabLst>
                <a:tab pos="3948015" algn="ctr"/>
                <a:tab pos="8127797" algn="r"/>
                <a:tab pos="8781831" algn="r"/>
              </a:tabLst>
              <a:defRPr/>
            </a:pPr>
            <a:fld id="{2A605FED-7AC8-4412-BF98-CCE815642EF6}" type="slidenum">
              <a:rPr lang="de-DE" sz="900" b="0" smtClean="0">
                <a:solidFill>
                  <a:srgbClr val="8686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>
                <a:spcBef>
                  <a:spcPct val="50000"/>
                </a:spcBef>
                <a:tabLst>
                  <a:tab pos="3948015" algn="ctr"/>
                  <a:tab pos="8127797" algn="r"/>
                  <a:tab pos="8781831" algn="r"/>
                </a:tabLst>
                <a:defRPr/>
              </a:pPr>
              <a:t>‹#›</a:t>
            </a:fld>
            <a:endParaRPr lang="en-GB" sz="900" b="0" dirty="0">
              <a:solidFill>
                <a:srgbClr val="8686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668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62C68-3DA3-4D62-92EF-4BB695937D22}" type="datetimeFigureOut">
              <a:rPr lang="hu-HU" smtClean="0"/>
              <a:t>2022. 10. 11.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B6D1-479D-4463-B51B-57A128279A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456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62C68-3DA3-4D62-92EF-4BB695937D22}" type="datetimeFigureOut">
              <a:rPr lang="hu-HU" smtClean="0"/>
              <a:t>2022. 10. 11.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B6D1-479D-4463-B51B-57A128279A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0740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62C68-3DA3-4D62-92EF-4BB695937D22}" type="datetimeFigureOut">
              <a:rPr lang="hu-HU" smtClean="0"/>
              <a:t>2022. 10. 11.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B6D1-479D-4463-B51B-57A128279A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0034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62C68-3DA3-4D62-92EF-4BB695937D22}" type="datetimeFigureOut">
              <a:rPr lang="hu-HU" smtClean="0"/>
              <a:t>2022. 10. 11.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B6D1-479D-4463-B51B-57A128279A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753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62C68-3DA3-4D62-92EF-4BB695937D22}" type="datetimeFigureOut">
              <a:rPr lang="hu-HU" smtClean="0"/>
              <a:t>2022. 10. 11.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B6D1-479D-4463-B51B-57A128279A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80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62C68-3DA3-4D62-92EF-4BB695937D22}" type="datetimeFigureOut">
              <a:rPr lang="hu-HU" smtClean="0"/>
              <a:t>2022. 10. 11.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B6D1-479D-4463-B51B-57A128279A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7167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62C68-3DA3-4D62-92EF-4BB695937D22}" type="datetimeFigureOut">
              <a:rPr lang="hu-HU" smtClean="0"/>
              <a:t>2022. 10. 11.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B6D1-479D-4463-B51B-57A128279A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369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62C68-3DA3-4D62-92EF-4BB695937D22}" type="datetimeFigureOut">
              <a:rPr lang="hu-HU" smtClean="0"/>
              <a:t>2022. 10. 11.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B6D1-479D-4463-B51B-57A128279A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2937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62C68-3DA3-4D62-92EF-4BB695937D22}" type="datetimeFigureOut">
              <a:rPr lang="hu-HU" smtClean="0"/>
              <a:t>2022. 10. 11.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3B6D1-479D-4463-B51B-57A128279A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491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4.jpeg"/><Relationship Id="rId7" Type="http://schemas.openxmlformats.org/officeDocument/2006/relationships/image" Target="../media/image2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24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90650" y="3171824"/>
            <a:ext cx="9144000" cy="1623911"/>
          </a:xfrm>
        </p:spPr>
        <p:txBody>
          <a:bodyPr>
            <a:noAutofit/>
          </a:bodyPr>
          <a:lstStyle/>
          <a:p>
            <a:r>
              <a:rPr lang="hu-HU" sz="5400" b="1" dirty="0">
                <a:latin typeface="+mn-lt"/>
              </a:rPr>
              <a:t>Jó ötlet a nedves pulóver?</a:t>
            </a:r>
            <a:br>
              <a:rPr lang="hu-HU" sz="5400" b="1" dirty="0">
                <a:latin typeface="+mn-lt"/>
              </a:rPr>
            </a:br>
            <a:br>
              <a:rPr lang="hu-HU" sz="3600" b="1" dirty="0">
                <a:latin typeface="+mn-lt"/>
              </a:rPr>
            </a:br>
            <a:r>
              <a:rPr lang="hu-HU" sz="4400" b="1" dirty="0">
                <a:latin typeface="+mn-lt"/>
              </a:rPr>
              <a:t>Kruchina Sándor</a:t>
            </a:r>
          </a:p>
        </p:txBody>
      </p:sp>
      <p:pic>
        <p:nvPicPr>
          <p:cNvPr id="4" name="Kép 3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D0E7A89F-4776-FA57-9473-2AFD728582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096" y="167679"/>
            <a:ext cx="2210097" cy="71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95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" name="Kép 1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BC7649AB-2DD7-8998-BF1A-98B59DF398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096" y="167679"/>
            <a:ext cx="2210097" cy="718730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92A022D4-7FC4-26A4-66EA-99C5DFD7ED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253"/>
            <a:ext cx="12192000" cy="9144000"/>
          </a:xfrm>
          <a:prstGeom prst="rect">
            <a:avLst/>
          </a:prstGeom>
        </p:spPr>
      </p:pic>
      <p:pic>
        <p:nvPicPr>
          <p:cNvPr id="5" name="Kép 4" descr="A képen kültéri látható&#10;&#10;Automatikusan generált leírás">
            <a:extLst>
              <a:ext uri="{FF2B5EF4-FFF2-40B4-BE49-F238E27FC236}">
                <a16:creationId xmlns:a16="http://schemas.microsoft.com/office/drawing/2014/main" id="{B8EE9713-D77C-7F55-DEBC-4FD03F6242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253"/>
            <a:ext cx="12192000" cy="5630333"/>
          </a:xfrm>
          <a:prstGeom prst="rect">
            <a:avLst/>
          </a:prstGeom>
        </p:spPr>
      </p:pic>
      <p:pic>
        <p:nvPicPr>
          <p:cNvPr id="6" name="Tartalom helye 7" descr="A képen szöveg látható&#10;&#10;Automatikusan generált leírás">
            <a:extLst>
              <a:ext uri="{FF2B5EF4-FFF2-40B4-BE49-F238E27FC236}">
                <a16:creationId xmlns:a16="http://schemas.microsoft.com/office/drawing/2014/main" id="{C505984D-5281-42E9-4F1E-41FDF017720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6"/>
          <a:stretch/>
        </p:blipFill>
        <p:spPr>
          <a:xfrm>
            <a:off x="0" y="1230253"/>
            <a:ext cx="12429467" cy="6535100"/>
          </a:xfrm>
          <a:prstGeom prst="rect">
            <a:avLst/>
          </a:prstGeom>
        </p:spPr>
      </p:pic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:a16="http://schemas.microsoft.com/office/drawing/2014/main" id="{1CF2E81A-76FE-E6FB-6AF2-0FE0FDF121D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3"/>
          <a:stretch/>
        </p:blipFill>
        <p:spPr>
          <a:xfrm>
            <a:off x="0" y="1230253"/>
            <a:ext cx="12369800" cy="578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3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BC7649AB-2DD7-8998-BF1A-98B59DF398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096" y="167679"/>
            <a:ext cx="2210097" cy="7187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6759FB-035A-610F-E816-6A7067F47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914" y="1523999"/>
            <a:ext cx="10921279" cy="553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2175" lvl="1" indent="-717550">
              <a:buClr>
                <a:srgbClr val="FF0000"/>
              </a:buClr>
              <a:buFont typeface="Arial" panose="020B0604020202020204" pitchFamily="34" charset="0"/>
              <a:buNone/>
            </a:pPr>
            <a:endParaRPr lang="hu-HU" altLang="hu-HU" sz="2133" dirty="0">
              <a:latin typeface="+mj-lt"/>
            </a:endParaRPr>
          </a:p>
          <a:p>
            <a:pPr marL="892175" indent="-717550">
              <a:buClr>
                <a:srgbClr val="FF0000"/>
              </a:buClr>
              <a:buFont typeface="Wingdings 3" panose="05040102010807070707" pitchFamily="18" charset="2"/>
              <a:buChar char="u"/>
            </a:pPr>
            <a:r>
              <a:rPr lang="hu-HU" sz="2400" dirty="0">
                <a:latin typeface="+mj-lt"/>
              </a:rPr>
              <a:t>Nagy szilárdságú, formahabosított expandált polisztirol hőszigetelő lemez</a:t>
            </a:r>
          </a:p>
          <a:p>
            <a:pPr marL="892175" indent="-717550">
              <a:buClr>
                <a:srgbClr val="FF0000"/>
              </a:buClr>
              <a:buFont typeface="Wingdings 3" panose="05040102010807070707" pitchFamily="18" charset="2"/>
              <a:buChar char="u"/>
            </a:pPr>
            <a:r>
              <a:rPr lang="hu-HU" sz="2400" dirty="0">
                <a:latin typeface="+mj-lt"/>
              </a:rPr>
              <a:t>Magyarországi gyártás 2005 óta</a:t>
            </a:r>
          </a:p>
          <a:p>
            <a:pPr marL="892175" indent="-717550">
              <a:buClr>
                <a:srgbClr val="FF0000"/>
              </a:buClr>
              <a:buFont typeface="Wingdings 3" panose="05040102010807070707" pitchFamily="18" charset="2"/>
              <a:buChar char="u"/>
            </a:pPr>
            <a:r>
              <a:rPr lang="hu-HU" sz="2400" dirty="0">
                <a:latin typeface="+mj-lt"/>
              </a:rPr>
              <a:t>Az alapanyag anyag szemcséi speciális felületi bevonatot kapnak, ami gátolja, hogy a nedvesség a páradiffúzió hatására a gyöngyök belső struktúrájába hatoljon</a:t>
            </a:r>
          </a:p>
          <a:p>
            <a:pPr marL="892175" lvl="1" indent="-717550">
              <a:spcBef>
                <a:spcPts val="1000"/>
              </a:spcBef>
              <a:buClr>
                <a:srgbClr val="FF0000"/>
              </a:buClr>
              <a:buFont typeface="Wingdings 3" panose="05040102010807070707" pitchFamily="18" charset="2"/>
              <a:buChar char="u"/>
            </a:pPr>
            <a:r>
              <a:rPr lang="hu-HU" dirty="0">
                <a:latin typeface="+mj-lt"/>
              </a:rPr>
              <a:t>Egy gyártási ciklusban 2 elem készül</a:t>
            </a:r>
          </a:p>
          <a:p>
            <a:pPr marL="892175" lvl="1" indent="-717550">
              <a:spcBef>
                <a:spcPts val="1000"/>
              </a:spcBef>
              <a:buClr>
                <a:srgbClr val="FF0000"/>
              </a:buClr>
              <a:buFont typeface="Wingdings 3" panose="05040102010807070707" pitchFamily="18" charset="2"/>
              <a:buChar char="u"/>
            </a:pPr>
            <a:r>
              <a:rPr lang="hu-HU" dirty="0">
                <a:latin typeface="+mj-lt"/>
              </a:rPr>
              <a:t>Kis méretű sablon</a:t>
            </a:r>
          </a:p>
          <a:p>
            <a:pPr marL="892175" lvl="1" indent="-717550">
              <a:spcBef>
                <a:spcPts val="1000"/>
              </a:spcBef>
              <a:buClr>
                <a:srgbClr val="FF0000"/>
              </a:buClr>
              <a:buFont typeface="Wingdings 3" panose="05040102010807070707" pitchFamily="18" charset="2"/>
              <a:buChar char="u"/>
            </a:pPr>
            <a:r>
              <a:rPr lang="hu-HU" dirty="0">
                <a:latin typeface="+mj-lt"/>
              </a:rPr>
              <a:t>Jól szabályozható gőznyomás</a:t>
            </a:r>
          </a:p>
          <a:p>
            <a:pPr marL="892175" lvl="1" indent="-717550">
              <a:spcBef>
                <a:spcPts val="1000"/>
              </a:spcBef>
              <a:buClr>
                <a:srgbClr val="FF0000"/>
              </a:buClr>
              <a:buFont typeface="Wingdings 3" panose="05040102010807070707" pitchFamily="18" charset="2"/>
              <a:buChar char="u"/>
            </a:pPr>
            <a:r>
              <a:rPr lang="hu-HU" dirty="0">
                <a:latin typeface="+mj-lt"/>
              </a:rPr>
              <a:t>A szemcsék közötti hézag kisebb (tömörebb szerkezet)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DFC6111-6EAF-A844-A116-146134307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284990" y="3804657"/>
            <a:ext cx="5497286" cy="609397"/>
          </a:xfrm>
        </p:spPr>
        <p:txBody>
          <a:bodyPr>
            <a:normAutofit/>
          </a:bodyPr>
          <a:lstStyle/>
          <a:p>
            <a:r>
              <a:rPr lang="hu-HU" sz="2800" dirty="0">
                <a:latin typeface="+mn-lt"/>
              </a:rPr>
              <a:t>Gyártás</a:t>
            </a:r>
            <a:endParaRPr lang="de-DE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1345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BC7649AB-2DD7-8998-BF1A-98B59DF398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096" y="167679"/>
            <a:ext cx="2210097" cy="7187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36A086B-C1FE-6DAF-7360-C758D7B11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029" y="1567543"/>
            <a:ext cx="8418687" cy="486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2175" lvl="1" indent="-717550">
              <a:buClr>
                <a:srgbClr val="FF0000"/>
              </a:buClr>
              <a:buFont typeface="Arial" panose="020B0604020202020204" pitchFamily="34" charset="0"/>
              <a:buNone/>
            </a:pPr>
            <a:endParaRPr lang="hu-HU" altLang="hu-HU" sz="1600" dirty="0">
              <a:latin typeface="+mj-lt"/>
            </a:endParaRPr>
          </a:p>
          <a:p>
            <a:pPr marL="892175" indent="-717550">
              <a:buClr>
                <a:srgbClr val="FF0000"/>
              </a:buClr>
              <a:buFont typeface="Wingdings 3" panose="05040102010807070707" pitchFamily="18" charset="2"/>
              <a:buChar char="u"/>
            </a:pPr>
            <a:r>
              <a:rPr lang="hu-HU" altLang="hu-HU" sz="2400" dirty="0">
                <a:latin typeface="+mj-lt"/>
              </a:rPr>
              <a:t>EXPERT FIX</a:t>
            </a:r>
          </a:p>
          <a:p>
            <a:pPr marL="1077913" lvl="1" indent="-358775">
              <a:buClr>
                <a:srgbClr val="FF0000"/>
              </a:buClr>
              <a:buFont typeface="Wingdings 3" panose="05040102010807070707" pitchFamily="18" charset="2"/>
              <a:buChar char="u"/>
            </a:pPr>
            <a:r>
              <a:rPr lang="hu-HU" altLang="hu-HU" sz="2000" dirty="0">
                <a:latin typeface="+mj-lt"/>
              </a:rPr>
              <a:t>Alacsony vízfelvétel, egyenes élképzés, sűrűn bordázott felület – lábazat, koszorú, pincefal  hőszigetelésére</a:t>
            </a:r>
          </a:p>
          <a:p>
            <a:pPr marL="892175" indent="-717550">
              <a:buClr>
                <a:srgbClr val="FF0000"/>
              </a:buClr>
              <a:buFont typeface="Wingdings 3" panose="05040102010807070707" pitchFamily="18" charset="2"/>
              <a:buChar char="u"/>
            </a:pPr>
            <a:r>
              <a:rPr lang="hu-HU" altLang="hu-HU" sz="2400" dirty="0">
                <a:latin typeface="+mj-lt"/>
              </a:rPr>
              <a:t>EXPERT Drén</a:t>
            </a:r>
          </a:p>
          <a:p>
            <a:pPr marL="1077913" lvl="1" indent="-358775">
              <a:buClr>
                <a:srgbClr val="FF0000"/>
              </a:buClr>
              <a:buFont typeface="Wingdings 3" panose="05040102010807070707" pitchFamily="18" charset="2"/>
              <a:buChar char="u"/>
            </a:pPr>
            <a:r>
              <a:rPr lang="hu-HU" altLang="hu-HU" sz="2000" dirty="0">
                <a:latin typeface="+mj-lt"/>
              </a:rPr>
              <a:t>Alacsony vízfelvétel vízelvezetési funkcióval, „stoplis” felület</a:t>
            </a:r>
          </a:p>
          <a:p>
            <a:pPr marL="892175" indent="-717550">
              <a:buClr>
                <a:srgbClr val="FF0000"/>
              </a:buClr>
              <a:buFont typeface="Wingdings 3" panose="05040102010807070707" pitchFamily="18" charset="2"/>
              <a:buChar char="u"/>
            </a:pPr>
            <a:r>
              <a:rPr lang="hu-HU" altLang="hu-HU" sz="2400" dirty="0">
                <a:latin typeface="+mj-lt"/>
              </a:rPr>
              <a:t>Padlófűtés rendszerlemez</a:t>
            </a:r>
          </a:p>
          <a:p>
            <a:pPr marL="1077913" lvl="1" indent="-358775">
              <a:buClr>
                <a:srgbClr val="FF0000"/>
              </a:buClr>
              <a:buFont typeface="Wingdings 3" panose="05040102010807070707" pitchFamily="18" charset="2"/>
              <a:buChar char="u"/>
            </a:pPr>
            <a:r>
              <a:rPr lang="hu-HU" altLang="hu-HU" sz="2000" dirty="0">
                <a:latin typeface="+mj-lt"/>
              </a:rPr>
              <a:t>Alacsony vízfelvétel, padlófűtés csövek rögzítés nélküli gyors elhelyezésére</a:t>
            </a:r>
          </a:p>
          <a:p>
            <a:pPr marL="892175" indent="-717550">
              <a:buClr>
                <a:srgbClr val="FF0000"/>
              </a:buClr>
              <a:buFont typeface="Wingdings 3" panose="05040102010807070707" pitchFamily="18" charset="2"/>
              <a:buChar char="u"/>
            </a:pPr>
            <a:r>
              <a:rPr lang="hu-HU" altLang="hu-HU" sz="2400" dirty="0">
                <a:latin typeface="+mj-lt"/>
              </a:rPr>
              <a:t>Austrotherm Oázis</a:t>
            </a:r>
          </a:p>
          <a:p>
            <a:pPr marL="1077913" lvl="1" indent="-358775">
              <a:buClr>
                <a:srgbClr val="FF0000"/>
              </a:buClr>
              <a:buFont typeface="Wingdings 3" panose="05040102010807070707" pitchFamily="18" charset="2"/>
              <a:buChar char="u"/>
            </a:pPr>
            <a:r>
              <a:rPr lang="hu-HU" altLang="hu-HU" sz="2000" dirty="0">
                <a:latin typeface="+mj-lt"/>
              </a:rPr>
              <a:t>Különösen alacsony vízfelvétel, zöldtetők vízmegtartó </a:t>
            </a:r>
            <a:r>
              <a:rPr lang="hu-HU" altLang="hu-HU" sz="2000" dirty="0" err="1">
                <a:latin typeface="+mj-lt"/>
              </a:rPr>
              <a:t>rétege</a:t>
            </a:r>
            <a:endParaRPr lang="hu-HU" altLang="hu-HU" sz="2000" dirty="0">
              <a:latin typeface="+mj-lt"/>
            </a:endParaRPr>
          </a:p>
          <a:p>
            <a:pPr marL="892175" indent="-717550">
              <a:buClr>
                <a:srgbClr val="FF0000"/>
              </a:buClr>
              <a:buFont typeface="Wingdings 3" panose="05040102010807070707" pitchFamily="18" charset="2"/>
              <a:buChar char="u"/>
            </a:pPr>
            <a:r>
              <a:rPr lang="hu-HU" altLang="hu-HU" sz="2400" dirty="0">
                <a:latin typeface="+mj-lt"/>
              </a:rPr>
              <a:t>ZENIT</a:t>
            </a:r>
          </a:p>
          <a:p>
            <a:pPr marL="1077913" lvl="1" indent="-358775">
              <a:buClr>
                <a:srgbClr val="FF0000"/>
              </a:buClr>
              <a:buFont typeface="Wingdings 3" panose="05040102010807070707" pitchFamily="18" charset="2"/>
              <a:buChar char="u"/>
            </a:pPr>
            <a:r>
              <a:rPr lang="hu-HU" altLang="hu-HU" sz="2000" dirty="0">
                <a:latin typeface="+mj-lt"/>
              </a:rPr>
              <a:t>Különösen alacsony vízfelvétel, fordított rétegrendű tetők hőszigeteléseként alkalmazható</a:t>
            </a:r>
            <a:br>
              <a:rPr lang="hu-HU" altLang="hu-HU" sz="1200" dirty="0"/>
            </a:br>
            <a:endParaRPr lang="hu-HU" altLang="hu-HU" sz="1200" dirty="0"/>
          </a:p>
        </p:txBody>
      </p:sp>
      <p:pic>
        <p:nvPicPr>
          <p:cNvPr id="5" name="Kép 4" descr="A képen szöveg látható&#10;&#10;Automatikusan generált leírás">
            <a:extLst>
              <a:ext uri="{FF2B5EF4-FFF2-40B4-BE49-F238E27FC236}">
                <a16:creationId xmlns:a16="http://schemas.microsoft.com/office/drawing/2014/main" id="{04B3D026-26B4-13E3-3F21-1EE9378912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214" y="5533528"/>
            <a:ext cx="2302772" cy="14400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EDFD4145-C9CE-77C9-2536-A42C987808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525" y="3429000"/>
            <a:ext cx="2338293" cy="1440000"/>
          </a:xfrm>
          <a:prstGeom prst="rect">
            <a:avLst/>
          </a:prstGeom>
        </p:spPr>
      </p:pic>
      <p:pic>
        <p:nvPicPr>
          <p:cNvPr id="7" name="Kép 6" descr="A képen szöveg, mozdulatlan látható&#10;&#10;Automatikusan generált leírás">
            <a:extLst>
              <a:ext uri="{FF2B5EF4-FFF2-40B4-BE49-F238E27FC236}">
                <a16:creationId xmlns:a16="http://schemas.microsoft.com/office/drawing/2014/main" id="{1235A1EE-D800-A80B-DAA0-BEE2CAD412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553" y="2470478"/>
            <a:ext cx="1919999" cy="1440000"/>
          </a:xfrm>
          <a:prstGeom prst="rect">
            <a:avLst/>
          </a:prstGeom>
        </p:spPr>
      </p:pic>
      <p:pic>
        <p:nvPicPr>
          <p:cNvPr id="8" name="Kép 7" descr="A képen konyhai edények látható&#10;&#10;Automatikusan generált leírás">
            <a:extLst>
              <a:ext uri="{FF2B5EF4-FFF2-40B4-BE49-F238E27FC236}">
                <a16:creationId xmlns:a16="http://schemas.microsoft.com/office/drawing/2014/main" id="{7CF52B0A-4FD1-BC79-CA23-6F1E8EBA2C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012" y="4457410"/>
            <a:ext cx="2380165" cy="144000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DB13CEB5-0018-FF41-8FB7-B4AF0DCD46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384" y="1281868"/>
            <a:ext cx="2016336" cy="144000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72646FB8-4AB6-6262-F1F3-7BC253063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284990" y="3804657"/>
            <a:ext cx="5497286" cy="609397"/>
          </a:xfrm>
        </p:spPr>
        <p:txBody>
          <a:bodyPr>
            <a:normAutofit/>
          </a:bodyPr>
          <a:lstStyle/>
          <a:p>
            <a:r>
              <a:rPr lang="hu-HU" sz="2800" dirty="0">
                <a:latin typeface="+mn-lt"/>
              </a:rPr>
              <a:t>Termékek</a:t>
            </a:r>
            <a:endParaRPr lang="de-DE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2888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BC7649AB-2DD7-8998-BF1A-98B59DF398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096" y="167679"/>
            <a:ext cx="2210097" cy="718730"/>
          </a:xfrm>
          <a:prstGeom prst="rect">
            <a:avLst/>
          </a:prstGeom>
        </p:spPr>
      </p:pic>
      <p:graphicFrame>
        <p:nvGraphicFramePr>
          <p:cNvPr id="5" name="Objektum 4">
            <a:extLst>
              <a:ext uri="{FF2B5EF4-FFF2-40B4-BE49-F238E27FC236}">
                <a16:creationId xmlns:a16="http://schemas.microsoft.com/office/drawing/2014/main" id="{30824883-01D3-04C5-04B6-5902B4AE45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743752"/>
              </p:ext>
            </p:extLst>
          </p:nvPr>
        </p:nvGraphicFramePr>
        <p:xfrm>
          <a:off x="6781474" y="1439333"/>
          <a:ext cx="3835400" cy="5418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4533723" imgH="6408059" progId="Acrobat.Document.DC">
                  <p:embed/>
                </p:oleObj>
              </mc:Choice>
              <mc:Fallback>
                <p:oleObj name="Acrobat Document" r:id="rId4" imgW="4533723" imgH="6408059" progId="Acrobat.Document.DC">
                  <p:embed/>
                  <p:pic>
                    <p:nvPicPr>
                      <p:cNvPr id="4" name="Objektum 3">
                        <a:extLst>
                          <a:ext uri="{FF2B5EF4-FFF2-40B4-BE49-F238E27FC236}">
                            <a16:creationId xmlns:a16="http://schemas.microsoft.com/office/drawing/2014/main" id="{29FF75EF-B023-555E-5F14-2E56EE616A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81474" y="1439333"/>
                        <a:ext cx="3835400" cy="5418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DD4BC52D-8E2C-D39C-84EE-911710D2A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258" y="1567542"/>
            <a:ext cx="5758216" cy="497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2175" lvl="1" indent="-717550">
              <a:buClr>
                <a:srgbClr val="FF0000"/>
              </a:buClr>
              <a:buFont typeface="Arial" panose="020B0604020202020204" pitchFamily="34" charset="0"/>
              <a:buNone/>
            </a:pPr>
            <a:endParaRPr lang="hu-HU" altLang="hu-HU" sz="1600" dirty="0">
              <a:latin typeface="+mj-lt"/>
            </a:endParaRPr>
          </a:p>
          <a:p>
            <a:pPr marL="892175" indent="-717550">
              <a:buClr>
                <a:srgbClr val="FF0000"/>
              </a:buClr>
              <a:buFont typeface="Wingdings 3" panose="05040102010807070707" pitchFamily="18" charset="2"/>
              <a:buChar char="u"/>
            </a:pPr>
            <a:r>
              <a:rPr lang="hu-HU" sz="2400" dirty="0">
                <a:latin typeface="+mj-lt"/>
              </a:rPr>
              <a:t>Termékosztály: EPS 150</a:t>
            </a:r>
          </a:p>
          <a:p>
            <a:pPr marL="892175" indent="-717550">
              <a:buClr>
                <a:srgbClr val="FF0000"/>
              </a:buClr>
              <a:buFont typeface="Wingdings 3" panose="05040102010807070707" pitchFamily="18" charset="2"/>
              <a:buChar char="u"/>
            </a:pPr>
            <a:r>
              <a:rPr lang="hu-HU" sz="2400" dirty="0">
                <a:latin typeface="+mj-lt"/>
              </a:rPr>
              <a:t>Nyomószilárdsági osztály: CS(10)150</a:t>
            </a:r>
          </a:p>
          <a:p>
            <a:pPr marL="892175" indent="-717550">
              <a:buClr>
                <a:srgbClr val="FF0000"/>
              </a:buClr>
              <a:buFont typeface="Wingdings 3" panose="05040102010807070707" pitchFamily="18" charset="2"/>
              <a:buChar char="u"/>
            </a:pPr>
            <a:r>
              <a:rPr lang="hu-HU" sz="2400" dirty="0">
                <a:latin typeface="+mj-lt"/>
              </a:rPr>
              <a:t>Hővezetési tényező: 0,034 W/</a:t>
            </a:r>
            <a:r>
              <a:rPr lang="hu-HU" sz="2400" dirty="0" err="1">
                <a:latin typeface="+mj-lt"/>
              </a:rPr>
              <a:t>mK</a:t>
            </a:r>
            <a:endParaRPr lang="hu-HU" sz="2400" dirty="0">
              <a:latin typeface="+mj-lt"/>
            </a:endParaRPr>
          </a:p>
          <a:p>
            <a:pPr marL="892175" indent="-717550">
              <a:buClr>
                <a:srgbClr val="FF0000"/>
              </a:buClr>
              <a:buFont typeface="Wingdings 3" panose="05040102010807070707" pitchFamily="18" charset="2"/>
              <a:buChar char="u"/>
            </a:pPr>
            <a:r>
              <a:rPr lang="hu-HU" sz="2400" dirty="0">
                <a:latin typeface="+mj-lt"/>
              </a:rPr>
              <a:t>Hosszú idejű vízfelvétel:  &lt; 2%</a:t>
            </a:r>
          </a:p>
          <a:p>
            <a:pPr marL="892175" indent="-717550">
              <a:buClr>
                <a:srgbClr val="FF0000"/>
              </a:buClr>
              <a:buFont typeface="Wingdings 3" panose="05040102010807070707" pitchFamily="18" charset="2"/>
              <a:buChar char="u"/>
            </a:pPr>
            <a:r>
              <a:rPr lang="hu-HU" sz="2400" dirty="0">
                <a:latin typeface="+mj-lt"/>
              </a:rPr>
              <a:t>Páradiffúziós vízfelvétel: &lt;  5 %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886751D-8BE0-5484-8F92-D34EE18E89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600" y="5370064"/>
            <a:ext cx="2016336" cy="144000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2028399F-3911-916B-EDA8-19AF20BD365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177" t="52473" r="12177" b="24678"/>
          <a:stretch/>
        </p:blipFill>
        <p:spPr>
          <a:xfrm>
            <a:off x="0" y="2989993"/>
            <a:ext cx="12476688" cy="1988457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CEE1B6F2-275C-8788-4AEB-61BF38013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284990" y="3804657"/>
            <a:ext cx="5497286" cy="609397"/>
          </a:xfrm>
        </p:spPr>
        <p:txBody>
          <a:bodyPr>
            <a:normAutofit/>
          </a:bodyPr>
          <a:lstStyle/>
          <a:p>
            <a:r>
              <a:rPr lang="hu-HU" sz="2800" dirty="0">
                <a:latin typeface="+mn-lt"/>
              </a:rPr>
              <a:t>Anyagtulajdonságok</a:t>
            </a:r>
            <a:endParaRPr lang="de-DE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107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B96383B-25CA-C948-908D-AEC46FAF7E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b="1" dirty="0"/>
              <a:t>2. A VIZSGÁLATOK BEMUTATÁSA (1)</a:t>
            </a:r>
          </a:p>
        </p:txBody>
      </p:sp>
      <p:sp>
        <p:nvSpPr>
          <p:cNvPr id="8" name="Text Placeholder 32">
            <a:extLst>
              <a:ext uri="{FF2B5EF4-FFF2-40B4-BE49-F238E27FC236}">
                <a16:creationId xmlns:a16="http://schemas.microsoft.com/office/drawing/2014/main" id="{5FF7A699-6231-7743-A5FF-B0CC0D0784D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5151" y="2218765"/>
            <a:ext cx="11600332" cy="740715"/>
          </a:xfrm>
        </p:spPr>
        <p:txBody>
          <a:bodyPr>
            <a:normAutofit/>
          </a:bodyPr>
          <a:lstStyle/>
          <a:p>
            <a:pPr>
              <a:buClr>
                <a:srgbClr val="00B7CC"/>
              </a:buClr>
            </a:pPr>
            <a:r>
              <a:rPr lang="hu-HU" sz="2000" dirty="0"/>
              <a:t>cél: Megvizsgálni, hogyan változik az EXPERT</a:t>
            </a:r>
            <a:r>
              <a:rPr lang="hu-HU" sz="2000" baseline="30000" dirty="0"/>
              <a:t>®</a:t>
            </a:r>
            <a:r>
              <a:rPr lang="hu-HU" sz="2000" dirty="0"/>
              <a:t> FIX hővezetési tényezője (</a:t>
            </a:r>
            <a:r>
              <a:rPr lang="el-GR" sz="2000" dirty="0"/>
              <a:t>λ</a:t>
            </a:r>
            <a:r>
              <a:rPr lang="hu-HU" sz="2000" dirty="0"/>
              <a:t>) talajban lévő nedvesség hatására</a:t>
            </a: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/>
        </p:nvGraphicFramePr>
        <p:xfrm>
          <a:off x="215153" y="2959479"/>
          <a:ext cx="11469826" cy="214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7659">
                  <a:extLst>
                    <a:ext uri="{9D8B030D-6E8A-4147-A177-3AD203B41FA5}">
                      <a16:colId xmlns:a16="http://schemas.microsoft.com/office/drawing/2014/main" val="1440678582"/>
                    </a:ext>
                  </a:extLst>
                </a:gridCol>
                <a:gridCol w="8332167">
                  <a:extLst>
                    <a:ext uri="{9D8B030D-6E8A-4147-A177-3AD203B41FA5}">
                      <a16:colId xmlns:a16="http://schemas.microsoft.com/office/drawing/2014/main" val="13917389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Vizsgálat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Alkalmazott szabvány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920535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hu-HU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Hővezetési</a:t>
                      </a:r>
                      <a:r>
                        <a:rPr lang="hu-HU" sz="1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tényező</a:t>
                      </a:r>
                      <a:endParaRPr lang="hu-H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MSZ EN 12667:2001 Építési anyagok és termékek hőtechnikai viselkedése. A hővezetési ellenállás meghatározása segédfűtőlapos és hőárammérős eljárással. Nagy és közepes hővezetési ellenállású termékek.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60695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hu-HU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Vízfelvétel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MSZ EN 12087:2013 Hőszigetelő termékek épületekhez. A vízfelvétel meghatározása hosszú ideig tartó bemerítéskor.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72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Nedvességfelvétel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nincs EPS-re vonatkozó szabvány (eszközök:</a:t>
                      </a:r>
                      <a:r>
                        <a:rPr lang="hu-HU" sz="1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exszikkátor, klímakamra)</a:t>
                      </a:r>
                      <a:endParaRPr lang="hu-H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524744"/>
                  </a:ext>
                </a:extLst>
              </a:tr>
            </a:tbl>
          </a:graphicData>
        </a:graphic>
      </p:graphicFrame>
      <p:sp>
        <p:nvSpPr>
          <p:cNvPr id="6" name="Text Placeholder 32">
            <a:extLst>
              <a:ext uri="{FF2B5EF4-FFF2-40B4-BE49-F238E27FC236}">
                <a16:creationId xmlns:a16="http://schemas.microsoft.com/office/drawing/2014/main" id="{5FF7A699-6231-7743-A5FF-B0CC0D0784D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32955" y="5475447"/>
            <a:ext cx="11600332" cy="520907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00B7CC"/>
              </a:buClr>
              <a:buNone/>
            </a:pPr>
            <a:r>
              <a:rPr lang="hu-HU" sz="1600" dirty="0"/>
              <a:t>A hővezetési tényező mérésére nincs szabvány és egységes módszer sem nedves állapotban, így a Debreceni Egyetem kutatóinak egy 2011-ben publikált módszerét vettük alapul.</a:t>
            </a:r>
          </a:p>
        </p:txBody>
      </p:sp>
    </p:spTree>
    <p:extLst>
      <p:ext uri="{BB962C8B-B14F-4D97-AF65-F5344CB8AC3E}">
        <p14:creationId xmlns:p14="http://schemas.microsoft.com/office/powerpoint/2010/main" val="2837401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B96383B-25CA-C948-908D-AEC46FAF7E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b="1" dirty="0"/>
              <a:t>3. EREDMÉNYEK (1)</a:t>
            </a:r>
          </a:p>
        </p:txBody>
      </p:sp>
      <p:graphicFrame>
        <p:nvGraphicFramePr>
          <p:cNvPr id="9" name="Diagram 8"/>
          <p:cNvGraphicFramePr>
            <a:graphicFrameLocks/>
          </p:cNvGraphicFramePr>
          <p:nvPr/>
        </p:nvGraphicFramePr>
        <p:xfrm>
          <a:off x="1828238" y="2573323"/>
          <a:ext cx="8171953" cy="3098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4722856" y="5671639"/>
            <a:ext cx="238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idő (óra)</a:t>
            </a:r>
          </a:p>
        </p:txBody>
      </p:sp>
      <p:sp>
        <p:nvSpPr>
          <p:cNvPr id="7" name="Szövegdoboz 6"/>
          <p:cNvSpPr txBox="1"/>
          <p:nvPr/>
        </p:nvSpPr>
        <p:spPr>
          <a:xfrm rot="16200000">
            <a:off x="-70339" y="3937814"/>
            <a:ext cx="313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nedvességfelvétel (V/V %)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302206" y="2095629"/>
            <a:ext cx="5224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Párás közegben tárolt minták nedvességfelvétele</a:t>
            </a:r>
          </a:p>
        </p:txBody>
      </p:sp>
    </p:spTree>
    <p:extLst>
      <p:ext uri="{BB962C8B-B14F-4D97-AF65-F5344CB8AC3E}">
        <p14:creationId xmlns:p14="http://schemas.microsoft.com/office/powerpoint/2010/main" val="2227912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B96383B-25CA-C948-908D-AEC46FAF7E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b="1" dirty="0"/>
              <a:t>3. EREDMÉNYEK (2)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009517" y="2206705"/>
            <a:ext cx="5809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Párás közegben tárolt minták hővezetési tényezője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04" y="2790849"/>
            <a:ext cx="11411821" cy="1702019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6B72772A-E609-E5FD-8EE9-54B3D12BDA25}"/>
              </a:ext>
            </a:extLst>
          </p:cNvPr>
          <p:cNvSpPr txBox="1"/>
          <p:nvPr/>
        </p:nvSpPr>
        <p:spPr>
          <a:xfrm>
            <a:off x="6959600" y="5064953"/>
            <a:ext cx="454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Közölt érték: 0,034 W/</a:t>
            </a:r>
            <a:r>
              <a:rPr lang="hu-HU" sz="2400" b="1" dirty="0" err="1">
                <a:solidFill>
                  <a:srgbClr val="FF0000"/>
                </a:solidFill>
              </a:rPr>
              <a:t>mK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0340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>
            <a:graphicFrameLocks/>
          </p:cNvGraphicFramePr>
          <p:nvPr/>
        </p:nvGraphicFramePr>
        <p:xfrm>
          <a:off x="1828238" y="2544747"/>
          <a:ext cx="8171953" cy="3126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B96383B-25CA-C948-908D-AEC46FAF7E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b="1" dirty="0"/>
              <a:t>3. EREDMÉNYEK (4)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722856" y="5671639"/>
            <a:ext cx="238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idő (óra)</a:t>
            </a:r>
          </a:p>
        </p:txBody>
      </p:sp>
      <p:sp>
        <p:nvSpPr>
          <p:cNvPr id="7" name="Szövegdoboz 6"/>
          <p:cNvSpPr txBox="1"/>
          <p:nvPr/>
        </p:nvSpPr>
        <p:spPr>
          <a:xfrm rot="16200000">
            <a:off x="-70339" y="3937812"/>
            <a:ext cx="313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vízfelvétel (V/V %)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302206" y="2095628"/>
            <a:ext cx="5224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Víz alatt tárolt minták vízfelvétele</a:t>
            </a:r>
          </a:p>
        </p:txBody>
      </p:sp>
    </p:spTree>
    <p:extLst>
      <p:ext uri="{BB962C8B-B14F-4D97-AF65-F5344CB8AC3E}">
        <p14:creationId xmlns:p14="http://schemas.microsoft.com/office/powerpoint/2010/main" val="3502497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B96383B-25CA-C948-908D-AEC46FAF7E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b="1" dirty="0"/>
              <a:t>3. EREDMÉNYEK (5)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009517" y="2206705"/>
            <a:ext cx="5809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Víz alatt tárolt minták hővezetési tényezője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04" y="2790849"/>
            <a:ext cx="11411821" cy="1702019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2AA49729-047E-B374-BF89-24C5AF5E8922}"/>
              </a:ext>
            </a:extLst>
          </p:cNvPr>
          <p:cNvSpPr txBox="1"/>
          <p:nvPr/>
        </p:nvSpPr>
        <p:spPr>
          <a:xfrm>
            <a:off x="6959600" y="5064953"/>
            <a:ext cx="454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Közölt érték: 0,034 W/</a:t>
            </a:r>
            <a:r>
              <a:rPr lang="hu-HU" sz="2400" b="1" dirty="0" err="1">
                <a:solidFill>
                  <a:srgbClr val="FF0000"/>
                </a:solidFill>
              </a:rPr>
              <a:t>mK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656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BC7649AB-2DD7-8998-BF1A-98B59DF398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096" y="167679"/>
            <a:ext cx="2210097" cy="718730"/>
          </a:xfrm>
          <a:prstGeom prst="rect">
            <a:avLst/>
          </a:prstGeom>
        </p:spPr>
      </p:pic>
      <p:sp>
        <p:nvSpPr>
          <p:cNvPr id="7" name="Tartalom helye 2">
            <a:extLst>
              <a:ext uri="{FF2B5EF4-FFF2-40B4-BE49-F238E27FC236}">
                <a16:creationId xmlns:a16="http://schemas.microsoft.com/office/drawing/2014/main" id="{808CF78E-E96A-572F-DA78-A222508B5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8" name="Tartalom helye 6" descr="A képen tároló, tégla látható&#10;&#10;Automatikusan generált leírás">
            <a:extLst>
              <a:ext uri="{FF2B5EF4-FFF2-40B4-BE49-F238E27FC236}">
                <a16:creationId xmlns:a16="http://schemas.microsoft.com/office/drawing/2014/main" id="{FF58916C-0913-E49B-C13C-249D056C92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52" y="1148224"/>
            <a:ext cx="5444236" cy="5516021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DF8E9695-9DCF-8383-0D76-58079F332F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818" y="2780181"/>
            <a:ext cx="3746653" cy="2675735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05A8638B-DFEA-FE63-7087-A59A0AD987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51" y="4607879"/>
            <a:ext cx="3617059" cy="1797155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E0ABE581-AAB1-48D1-04B5-1FF6D2A64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284990" y="3804657"/>
            <a:ext cx="5497286" cy="609397"/>
          </a:xfrm>
        </p:spPr>
        <p:txBody>
          <a:bodyPr>
            <a:normAutofit/>
          </a:bodyPr>
          <a:lstStyle/>
          <a:p>
            <a:r>
              <a:rPr lang="hu-HU" sz="2800" dirty="0">
                <a:latin typeface="+mn-lt"/>
              </a:rPr>
              <a:t>Anyagválaszték</a:t>
            </a:r>
            <a:endParaRPr lang="de-DE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3693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2429AF3A-46B3-65E3-02D0-AB23055B06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096" y="167679"/>
            <a:ext cx="2210097" cy="718730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47660" y="3069771"/>
            <a:ext cx="8236227" cy="31071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200" b="1" dirty="0">
                <a:ea typeface="+mj-ea"/>
                <a:cs typeface="+mj-cs"/>
              </a:rPr>
              <a:t>Hőszigetelő </a:t>
            </a:r>
            <a:r>
              <a:rPr lang="hu-HU" sz="3200" b="1">
                <a:ea typeface="+mj-ea"/>
                <a:cs typeface="+mj-cs"/>
              </a:rPr>
              <a:t>anyagok nedves </a:t>
            </a:r>
            <a:r>
              <a:rPr lang="hu-HU" sz="3200" b="1" dirty="0">
                <a:ea typeface="+mj-ea"/>
                <a:cs typeface="+mj-cs"/>
              </a:rPr>
              <a:t>környezetben</a:t>
            </a:r>
          </a:p>
        </p:txBody>
      </p:sp>
      <p:pic>
        <p:nvPicPr>
          <p:cNvPr id="2" name="Picture 2" descr="Wet Turtleneck Sweater - a photo on Flickriver">
            <a:extLst>
              <a:ext uri="{FF2B5EF4-FFF2-40B4-BE49-F238E27FC236}">
                <a16:creationId xmlns:a16="http://schemas.microsoft.com/office/drawing/2014/main" id="{AEC3CB9C-7649-25A3-DA3E-77C4239BF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13" y="1223469"/>
            <a:ext cx="3115971" cy="603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88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5">
            <a:extLst>
              <a:ext uri="{FF2B5EF4-FFF2-40B4-BE49-F238E27FC236}">
                <a16:creationId xmlns:a16="http://schemas.microsoft.com/office/drawing/2014/main" id="{E0D276B4-9A22-A71B-35A0-BFA916388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021568"/>
            <a:ext cx="10515600" cy="4351338"/>
          </a:xfrm>
        </p:spPr>
        <p:txBody>
          <a:bodyPr>
            <a:normAutofit fontScale="92500"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 algn="just">
              <a:buNone/>
            </a:pPr>
            <a:r>
              <a:rPr lang="hu-HU" dirty="0"/>
              <a:t>								www.austrotherm.hu</a:t>
            </a:r>
          </a:p>
        </p:txBody>
      </p:sp>
      <p:sp>
        <p:nvSpPr>
          <p:cNvPr id="2" name="Titel 2">
            <a:extLst>
              <a:ext uri="{FF2B5EF4-FFF2-40B4-BE49-F238E27FC236}">
                <a16:creationId xmlns:a16="http://schemas.microsoft.com/office/drawing/2014/main" id="{D02C5810-FA91-0820-8A26-19D21D55D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67" y="2950198"/>
            <a:ext cx="9745133" cy="591444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Köszönöm a figyelmet!</a:t>
            </a:r>
            <a:endParaRPr lang="de-AT" dirty="0"/>
          </a:p>
        </p:txBody>
      </p:sp>
      <p:pic>
        <p:nvPicPr>
          <p:cNvPr id="7" name="Kép 6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E33AD4AB-B0CA-CFE6-9A21-42089346B0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096" y="167679"/>
            <a:ext cx="2210097" cy="718730"/>
          </a:xfrm>
          <a:prstGeom prst="rect">
            <a:avLst/>
          </a:prstGeom>
        </p:spPr>
      </p:pic>
      <p:pic>
        <p:nvPicPr>
          <p:cNvPr id="8" name="Kép 7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1440FED0-C040-20A6-D236-F1B67BB303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98" y="1600206"/>
            <a:ext cx="10399287" cy="338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3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" name="Kép 1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BC7649AB-2DD7-8998-BF1A-98B59DF398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096" y="167679"/>
            <a:ext cx="2210097" cy="71873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83F69735-8730-23CE-8118-D4548BA49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284990" y="3804657"/>
            <a:ext cx="5497286" cy="609397"/>
          </a:xfrm>
        </p:spPr>
        <p:txBody>
          <a:bodyPr>
            <a:normAutofit/>
          </a:bodyPr>
          <a:lstStyle/>
          <a:p>
            <a:r>
              <a:rPr lang="hu-HU" sz="2800" dirty="0">
                <a:latin typeface="+mn-lt"/>
              </a:rPr>
              <a:t>Az épületet érő nedvességhatások</a:t>
            </a:r>
            <a:endParaRPr lang="de-DE" sz="28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B0C5D04-44EB-AC20-0676-5287121A8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068" y="1218005"/>
            <a:ext cx="8214785" cy="5920111"/>
          </a:xfrm>
          <a:prstGeom prst="rect">
            <a:avLst/>
          </a:prstGeom>
        </p:spPr>
      </p:pic>
      <p:sp>
        <p:nvSpPr>
          <p:cNvPr id="6" name="Ellipszis 5">
            <a:extLst>
              <a:ext uri="{FF2B5EF4-FFF2-40B4-BE49-F238E27FC236}">
                <a16:creationId xmlns:a16="http://schemas.microsoft.com/office/drawing/2014/main" id="{BBE3A5CE-D084-A021-7953-8B33C0C65254}"/>
              </a:ext>
            </a:extLst>
          </p:cNvPr>
          <p:cNvSpPr/>
          <p:nvPr/>
        </p:nvSpPr>
        <p:spPr>
          <a:xfrm>
            <a:off x="6096000" y="5116286"/>
            <a:ext cx="979714" cy="71845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8C327385-AF36-570F-8B41-52CC794C79E1}"/>
              </a:ext>
            </a:extLst>
          </p:cNvPr>
          <p:cNvSpPr/>
          <p:nvPr/>
        </p:nvSpPr>
        <p:spPr>
          <a:xfrm>
            <a:off x="3890739" y="4757057"/>
            <a:ext cx="979714" cy="71845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490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BC7649AB-2DD7-8998-BF1A-98B59DF398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096" y="167679"/>
            <a:ext cx="2210097" cy="71873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83F69735-8730-23CE-8118-D4548BA49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284990" y="3804657"/>
            <a:ext cx="5497286" cy="609397"/>
          </a:xfrm>
        </p:spPr>
        <p:txBody>
          <a:bodyPr>
            <a:normAutofit/>
          </a:bodyPr>
          <a:lstStyle/>
          <a:p>
            <a:r>
              <a:rPr lang="hu-HU" sz="2800" dirty="0">
                <a:latin typeface="+mn-lt"/>
              </a:rPr>
              <a:t>Hol a hiba?</a:t>
            </a:r>
            <a:endParaRPr lang="de-DE" sz="2800" dirty="0">
              <a:latin typeface="+mn-lt"/>
            </a:endParaRPr>
          </a:p>
        </p:txBody>
      </p:sp>
      <p:pic>
        <p:nvPicPr>
          <p:cNvPr id="9" name="Kép 8" descr="A képen szöveg látható&#10;&#10;Automatikusan generált leírás">
            <a:extLst>
              <a:ext uri="{FF2B5EF4-FFF2-40B4-BE49-F238E27FC236}">
                <a16:creationId xmlns:a16="http://schemas.microsoft.com/office/drawing/2014/main" id="{46B9EEF1-0B80-F220-0460-C7BE070B0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22" y="1938528"/>
            <a:ext cx="6036100" cy="4065638"/>
          </a:xfrm>
          <a:prstGeom prst="rect">
            <a:avLst/>
          </a:prstGeom>
        </p:spPr>
      </p:pic>
      <p:pic>
        <p:nvPicPr>
          <p:cNvPr id="11" name="Kép 10" descr="A képen kültéri, megalit, kő, beton látható&#10;&#10;Automatikusan generált leírás">
            <a:extLst>
              <a:ext uri="{FF2B5EF4-FFF2-40B4-BE49-F238E27FC236}">
                <a16:creationId xmlns:a16="http://schemas.microsoft.com/office/drawing/2014/main" id="{8BC82FEB-3F41-CC1B-10A1-0DE325D230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319" y="1919529"/>
            <a:ext cx="2892177" cy="406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2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" name="Kép 1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BC7649AB-2DD7-8998-BF1A-98B59DF398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096" y="167679"/>
            <a:ext cx="2210097" cy="718730"/>
          </a:xfrm>
          <a:prstGeom prst="rect">
            <a:avLst/>
          </a:prstGeom>
        </p:spPr>
      </p:pic>
      <p:pic>
        <p:nvPicPr>
          <p:cNvPr id="4" name="Tartalom helye 6" descr="A képen tároló, tégla látható&#10;&#10;Automatikusan generált leírás">
            <a:extLst>
              <a:ext uri="{FF2B5EF4-FFF2-40B4-BE49-F238E27FC236}">
                <a16:creationId xmlns:a16="http://schemas.microsoft.com/office/drawing/2014/main" id="{508336BC-3E9F-5502-42E0-A42EB478FA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52" y="1148224"/>
            <a:ext cx="5444236" cy="5516021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980326B7-4FD6-68F3-171C-8C1619FE1C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51" y="4607879"/>
            <a:ext cx="3617059" cy="179715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566B0BAF-F7CA-00AE-3C0C-D0620BB82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284990" y="3804657"/>
            <a:ext cx="5497286" cy="609397"/>
          </a:xfrm>
        </p:spPr>
        <p:txBody>
          <a:bodyPr>
            <a:normAutofit/>
          </a:bodyPr>
          <a:lstStyle/>
          <a:p>
            <a:r>
              <a:rPr lang="hu-HU" sz="2800" dirty="0">
                <a:latin typeface="+mn-lt"/>
              </a:rPr>
              <a:t>Anyagválaszték</a:t>
            </a:r>
            <a:endParaRPr lang="de-DE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1246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A453266A-2F7E-A007-CA4C-D8C291F7EE28}"/>
              </a:ext>
            </a:extLst>
          </p:cNvPr>
          <p:cNvSpPr/>
          <p:nvPr/>
        </p:nvSpPr>
        <p:spPr>
          <a:xfrm>
            <a:off x="814918" y="1538883"/>
            <a:ext cx="10562164" cy="492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" name="Tartalom helye 3">
            <a:extLst>
              <a:ext uri="{FF2B5EF4-FFF2-40B4-BE49-F238E27FC236}">
                <a16:creationId xmlns:a16="http://schemas.microsoft.com/office/drawing/2014/main" id="{C745A9BD-3565-69CB-BA88-09CD7FB6AA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5"/>
          <a:stretch/>
        </p:blipFill>
        <p:spPr>
          <a:xfrm>
            <a:off x="872068" y="1549401"/>
            <a:ext cx="10286933" cy="4889193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9FF2306D-3BB0-202A-2A55-747533E6C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206649" y="2883001"/>
            <a:ext cx="7340603" cy="609397"/>
          </a:xfrm>
        </p:spPr>
        <p:txBody>
          <a:bodyPr>
            <a:normAutofit/>
          </a:bodyPr>
          <a:lstStyle/>
          <a:p>
            <a:r>
              <a:rPr lang="hu-HU" sz="2800" dirty="0">
                <a:latin typeface="+mn-lt"/>
              </a:rPr>
              <a:t>Hővezetési tényező nedvességtartalom</a:t>
            </a:r>
            <a:endParaRPr lang="de-DE" sz="2800" dirty="0">
              <a:latin typeface="+mn-lt"/>
            </a:endParaRP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6940B96C-D1E8-2223-3963-013D93A17635}"/>
              </a:ext>
            </a:extLst>
          </p:cNvPr>
          <p:cNvSpPr txBox="1">
            <a:spLocks/>
          </p:cNvSpPr>
          <p:nvPr/>
        </p:nvSpPr>
        <p:spPr>
          <a:xfrm>
            <a:off x="6245226" y="6467875"/>
            <a:ext cx="898524" cy="390125"/>
          </a:xfrm>
          <a:prstGeom prst="rect">
            <a:avLst/>
          </a:prstGeom>
        </p:spPr>
        <p:txBody>
          <a:bodyPr/>
          <a:lstStyle>
            <a:lvl1pPr marL="252000" indent="-2520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70000"/>
              <a:buFont typeface="Systemschrift Normal"/>
              <a:buChar char="►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>
                  <a:lumMod val="50000"/>
                </a:schemeClr>
              </a:buClr>
              <a:buSzPct val="9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100000"/>
              <a:buFont typeface="Systemschrift Normal"/>
              <a:buChar char="›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74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14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133" dirty="0"/>
              <a:t>EPS</a:t>
            </a:r>
            <a:endParaRPr lang="de-AT" sz="2133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A84F0D4-5636-C13F-9E44-F106FD2E6734}"/>
              </a:ext>
            </a:extLst>
          </p:cNvPr>
          <p:cNvSpPr txBox="1">
            <a:spLocks/>
          </p:cNvSpPr>
          <p:nvPr/>
        </p:nvSpPr>
        <p:spPr>
          <a:xfrm rot="16200000">
            <a:off x="-808277" y="3260454"/>
            <a:ext cx="3635292" cy="48203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dirty="0">
                <a:latin typeface="+mn-lt"/>
              </a:rPr>
              <a:t>Hővezetési tényező W/</a:t>
            </a:r>
            <a:r>
              <a:rPr lang="hu-HU" sz="2000" dirty="0" err="1">
                <a:latin typeface="+mn-lt"/>
              </a:rPr>
              <a:t>mK</a:t>
            </a:r>
            <a:endParaRPr lang="de-DE" sz="2000" dirty="0">
              <a:latin typeface="+mn-lt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CF34AE6-8025-3D31-ECB5-2FD6B4205813}"/>
              </a:ext>
            </a:extLst>
          </p:cNvPr>
          <p:cNvSpPr txBox="1">
            <a:spLocks/>
          </p:cNvSpPr>
          <p:nvPr/>
        </p:nvSpPr>
        <p:spPr>
          <a:xfrm>
            <a:off x="7143750" y="6077683"/>
            <a:ext cx="4015251" cy="58525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sz="2000" dirty="0">
                <a:latin typeface="+mn-lt"/>
              </a:rPr>
              <a:t>Nedvességtartalom V/V %</a:t>
            </a:r>
            <a:endParaRPr lang="de-DE" sz="2000" dirty="0">
              <a:latin typeface="+mn-lt"/>
            </a:endParaRPr>
          </a:p>
        </p:txBody>
      </p:sp>
      <p:pic>
        <p:nvPicPr>
          <p:cNvPr id="10" name="Kép 9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10A4B672-AB6E-E98C-C6A7-94AEEDAAE9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096" y="167679"/>
            <a:ext cx="2210097" cy="71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02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A453266A-2F7E-A007-CA4C-D8C291F7EE28}"/>
              </a:ext>
            </a:extLst>
          </p:cNvPr>
          <p:cNvSpPr/>
          <p:nvPr/>
        </p:nvSpPr>
        <p:spPr>
          <a:xfrm>
            <a:off x="814917" y="1538883"/>
            <a:ext cx="11453283" cy="492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FF2306D-3BB0-202A-2A55-747533E6C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206649" y="2883001"/>
            <a:ext cx="7340603" cy="609397"/>
          </a:xfrm>
        </p:spPr>
        <p:txBody>
          <a:bodyPr>
            <a:normAutofit/>
          </a:bodyPr>
          <a:lstStyle/>
          <a:p>
            <a:r>
              <a:rPr lang="hu-HU" sz="2800" dirty="0">
                <a:latin typeface="+mn-lt"/>
              </a:rPr>
              <a:t>Vízfelvétel az idő függvényében</a:t>
            </a:r>
            <a:endParaRPr lang="de-DE" sz="2800" dirty="0">
              <a:latin typeface="+mn-lt"/>
            </a:endParaRP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6940B96C-D1E8-2223-3963-013D93A17635}"/>
              </a:ext>
            </a:extLst>
          </p:cNvPr>
          <p:cNvSpPr txBox="1">
            <a:spLocks/>
          </p:cNvSpPr>
          <p:nvPr/>
        </p:nvSpPr>
        <p:spPr>
          <a:xfrm>
            <a:off x="6245226" y="6467875"/>
            <a:ext cx="898524" cy="390125"/>
          </a:xfrm>
          <a:prstGeom prst="rect">
            <a:avLst/>
          </a:prstGeom>
        </p:spPr>
        <p:txBody>
          <a:bodyPr/>
          <a:lstStyle>
            <a:lvl1pPr marL="252000" indent="-2520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70000"/>
              <a:buFont typeface="Systemschrift Normal"/>
              <a:buChar char="►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>
                  <a:lumMod val="50000"/>
                </a:schemeClr>
              </a:buClr>
              <a:buSzPct val="9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100000"/>
              <a:buFont typeface="Systemschrift Normal"/>
              <a:buChar char="›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74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14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133" dirty="0"/>
              <a:t>EPS</a:t>
            </a:r>
            <a:endParaRPr lang="de-AT" sz="2133" dirty="0"/>
          </a:p>
        </p:txBody>
      </p:sp>
      <p:pic>
        <p:nvPicPr>
          <p:cNvPr id="10" name="Kép 9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10A4B672-AB6E-E98C-C6A7-94AEEDAAE9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096" y="167679"/>
            <a:ext cx="2210097" cy="718730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816DCD70-3104-F22C-07B8-8C1CDEC4A7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AFAF8"/>
              </a:clrFrom>
              <a:clrTo>
                <a:srgbClr val="FAFA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94" b="36547"/>
          <a:stretch/>
        </p:blipFill>
        <p:spPr>
          <a:xfrm>
            <a:off x="1177675" y="2268626"/>
            <a:ext cx="11195300" cy="354677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FA84F0D4-5636-C13F-9E44-F106FD2E6734}"/>
              </a:ext>
            </a:extLst>
          </p:cNvPr>
          <p:cNvSpPr txBox="1">
            <a:spLocks/>
          </p:cNvSpPr>
          <p:nvPr/>
        </p:nvSpPr>
        <p:spPr>
          <a:xfrm rot="16200000">
            <a:off x="-710098" y="3208844"/>
            <a:ext cx="3635292" cy="58525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dirty="0">
                <a:latin typeface="+mn-lt"/>
              </a:rPr>
              <a:t>Nedvesség tartalom V/V%</a:t>
            </a:r>
            <a:endParaRPr lang="de-DE" sz="2000" dirty="0">
              <a:latin typeface="+mn-lt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CF34AE6-8025-3D31-ECB5-2FD6B4205813}"/>
              </a:ext>
            </a:extLst>
          </p:cNvPr>
          <p:cNvSpPr txBox="1">
            <a:spLocks/>
          </p:cNvSpPr>
          <p:nvPr/>
        </p:nvSpPr>
        <p:spPr>
          <a:xfrm>
            <a:off x="9991725" y="5172075"/>
            <a:ext cx="1167276" cy="5457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sz="2000" dirty="0">
                <a:latin typeface="+mn-lt"/>
              </a:rPr>
              <a:t>Idő (nap)</a:t>
            </a:r>
            <a:endParaRPr lang="de-DE" sz="2000" dirty="0">
              <a:latin typeface="+mn-lt"/>
            </a:endParaRP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4DBF9237-0EA9-B843-0F10-05E443CB7A25}"/>
              </a:ext>
            </a:extLst>
          </p:cNvPr>
          <p:cNvSpPr/>
          <p:nvPr/>
        </p:nvSpPr>
        <p:spPr>
          <a:xfrm>
            <a:off x="10900719" y="2720454"/>
            <a:ext cx="805506" cy="137529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4835C00-8D78-A7E7-0790-383C8A5B0010}"/>
              </a:ext>
            </a:extLst>
          </p:cNvPr>
          <p:cNvSpPr txBox="1">
            <a:spLocks/>
          </p:cNvSpPr>
          <p:nvPr/>
        </p:nvSpPr>
        <p:spPr>
          <a:xfrm>
            <a:off x="10900719" y="2616187"/>
            <a:ext cx="1263510" cy="16033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sz="2000" dirty="0">
                <a:latin typeface="+mn-lt"/>
              </a:rPr>
              <a:t>Testsűrűség</a:t>
            </a:r>
          </a:p>
          <a:p>
            <a:pPr algn="r"/>
            <a:endParaRPr lang="hu-HU" sz="2000" dirty="0">
              <a:latin typeface="+mn-lt"/>
            </a:endParaRPr>
          </a:p>
          <a:p>
            <a:pPr algn="r"/>
            <a:endParaRPr lang="hu-HU" sz="1600" dirty="0">
              <a:latin typeface="+mn-lt"/>
            </a:endParaRPr>
          </a:p>
          <a:p>
            <a:pPr algn="r"/>
            <a:r>
              <a:rPr lang="hu-HU" sz="2000" dirty="0">
                <a:latin typeface="+mn-lt"/>
              </a:rPr>
              <a:t>15 kg/m</a:t>
            </a:r>
            <a:r>
              <a:rPr lang="hu-HU" sz="2000" baseline="30000" dirty="0">
                <a:latin typeface="+mn-lt"/>
              </a:rPr>
              <a:t>3</a:t>
            </a:r>
          </a:p>
          <a:p>
            <a:pPr algn="r"/>
            <a:endParaRPr lang="hu-HU" sz="2000" dirty="0">
              <a:latin typeface="+mn-lt"/>
            </a:endParaRPr>
          </a:p>
          <a:p>
            <a:pPr algn="r"/>
            <a:r>
              <a:rPr lang="hu-HU" sz="2000" dirty="0">
                <a:latin typeface="+mn-lt"/>
              </a:rPr>
              <a:t>20 kg/m</a:t>
            </a:r>
            <a:r>
              <a:rPr lang="hu-HU" sz="2000" baseline="30000" dirty="0">
                <a:latin typeface="+mn-lt"/>
              </a:rPr>
              <a:t>3</a:t>
            </a:r>
          </a:p>
          <a:p>
            <a:pPr algn="r"/>
            <a:endParaRPr lang="hu-HU" sz="2000" dirty="0">
              <a:latin typeface="+mn-lt"/>
            </a:endParaRPr>
          </a:p>
          <a:p>
            <a:pPr algn="r"/>
            <a:r>
              <a:rPr lang="hu-HU" sz="2000" dirty="0">
                <a:latin typeface="+mn-lt"/>
              </a:rPr>
              <a:t>30 kg/m</a:t>
            </a:r>
            <a:r>
              <a:rPr lang="hu-HU" sz="2000" baseline="30000" dirty="0">
                <a:latin typeface="+mn-lt"/>
              </a:rPr>
              <a:t>3</a:t>
            </a:r>
          </a:p>
          <a:p>
            <a:pPr algn="r"/>
            <a:endParaRPr lang="de-DE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2677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D63361BC-8CC3-FA1E-75D6-509A0B4CDC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096" y="167679"/>
            <a:ext cx="2210097" cy="71873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67A37383-9DD4-144C-4FC7-F858EDEF5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206649" y="2883001"/>
            <a:ext cx="7340603" cy="609397"/>
          </a:xfrm>
        </p:spPr>
        <p:txBody>
          <a:bodyPr>
            <a:normAutofit/>
          </a:bodyPr>
          <a:lstStyle/>
          <a:p>
            <a:r>
              <a:rPr lang="hu-HU" sz="2800" dirty="0">
                <a:latin typeface="+mn-lt"/>
              </a:rPr>
              <a:t>Száraz-nedves építőanyagok</a:t>
            </a:r>
            <a:endParaRPr lang="de-DE" sz="2800" dirty="0">
              <a:latin typeface="+mn-lt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BB4BD769-7158-9A58-1440-93A37BC9D5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500" t="19717" r="34166" b="26481"/>
          <a:stretch/>
        </p:blipFill>
        <p:spPr>
          <a:xfrm>
            <a:off x="3037843" y="1304976"/>
            <a:ext cx="6116315" cy="55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89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>
            <a:extLst>
              <a:ext uri="{FF2B5EF4-FFF2-40B4-BE49-F238E27FC236}">
                <a16:creationId xmlns:a16="http://schemas.microsoft.com/office/drawing/2014/main" id="{100BCC5E-B07D-ED24-3CA9-4AEDF28FA981}"/>
              </a:ext>
            </a:extLst>
          </p:cNvPr>
          <p:cNvSpPr/>
          <p:nvPr/>
        </p:nvSpPr>
        <p:spPr>
          <a:xfrm>
            <a:off x="3124200" y="1230086"/>
            <a:ext cx="6642896" cy="5237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" name="Kép 1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BC7649AB-2DD7-8998-BF1A-98B59DF398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096" y="167679"/>
            <a:ext cx="2210097" cy="718730"/>
          </a:xfrm>
          <a:prstGeom prst="rect">
            <a:avLst/>
          </a:prstGeom>
        </p:spPr>
      </p:pic>
      <p:pic>
        <p:nvPicPr>
          <p:cNvPr id="4" name="Picture 2" descr="Wärmedämmung einer Decke - Ing-Büro Peter Rauch">
            <a:extLst>
              <a:ext uri="{FF2B5EF4-FFF2-40B4-BE49-F238E27FC236}">
                <a16:creationId xmlns:a16="http://schemas.microsoft.com/office/drawing/2014/main" id="{6F55FCAE-FDC2-F926-9716-BC8483165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45" y="1077685"/>
            <a:ext cx="4475177" cy="755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77146E50-FD0A-832A-A257-F97A3EB4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206649" y="2883001"/>
            <a:ext cx="7340603" cy="609397"/>
          </a:xfrm>
        </p:spPr>
        <p:txBody>
          <a:bodyPr>
            <a:normAutofit/>
          </a:bodyPr>
          <a:lstStyle/>
          <a:p>
            <a:r>
              <a:rPr lang="hu-HU" sz="2800" dirty="0">
                <a:latin typeface="+mn-lt"/>
              </a:rPr>
              <a:t>Száraz-nedves szigetelőanyagok</a:t>
            </a:r>
            <a:endParaRPr lang="de-DE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3910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427</Words>
  <Application>Microsoft Office PowerPoint</Application>
  <PresentationFormat>Szélesvásznú</PresentationFormat>
  <Paragraphs>87</Paragraphs>
  <Slides>20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Systemschrift Normal</vt:lpstr>
      <vt:lpstr>Tahoma</vt:lpstr>
      <vt:lpstr>Wingdings</vt:lpstr>
      <vt:lpstr>Wingdings 3</vt:lpstr>
      <vt:lpstr>Office-téma</vt:lpstr>
      <vt:lpstr>Acrobat Document</vt:lpstr>
      <vt:lpstr>Jó ötlet a nedves pulóver?  Kruchina Sándor</vt:lpstr>
      <vt:lpstr>PowerPoint-bemutató</vt:lpstr>
      <vt:lpstr>Az épületet érő nedvességhatások</vt:lpstr>
      <vt:lpstr>Hol a hiba?</vt:lpstr>
      <vt:lpstr>Anyagválaszték</vt:lpstr>
      <vt:lpstr>Hővezetési tényező nedvességtartalom</vt:lpstr>
      <vt:lpstr>Vízfelvétel az idő függvényében</vt:lpstr>
      <vt:lpstr>Száraz-nedves építőanyagok</vt:lpstr>
      <vt:lpstr>Száraz-nedves szigetelőanyagok</vt:lpstr>
      <vt:lpstr>PowerPoint-bemutató</vt:lpstr>
      <vt:lpstr>Gyártás</vt:lpstr>
      <vt:lpstr>Termékek</vt:lpstr>
      <vt:lpstr>Anyagtulajdonságok</vt:lpstr>
      <vt:lpstr>PowerPoint-bemutató</vt:lpstr>
      <vt:lpstr>PowerPoint-bemutató</vt:lpstr>
      <vt:lpstr>PowerPoint-bemutató</vt:lpstr>
      <vt:lpstr>PowerPoint-bemutató</vt:lpstr>
      <vt:lpstr>PowerPoint-bemutató</vt:lpstr>
      <vt:lpstr>Anyagválaszték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</dc:title>
  <dc:creator>Grafikus</dc:creator>
  <cp:lastModifiedBy>Kruchina Sándor</cp:lastModifiedBy>
  <cp:revision>35</cp:revision>
  <dcterms:created xsi:type="dcterms:W3CDTF">2021-04-20T10:09:35Z</dcterms:created>
  <dcterms:modified xsi:type="dcterms:W3CDTF">2022-10-11T12:44:01Z</dcterms:modified>
</cp:coreProperties>
</file>