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498" r:id="rId2"/>
    <p:sldId id="791" r:id="rId3"/>
    <p:sldId id="937" r:id="rId4"/>
    <p:sldId id="1117" r:id="rId5"/>
    <p:sldId id="1140" r:id="rId6"/>
    <p:sldId id="939" r:id="rId7"/>
    <p:sldId id="902" r:id="rId8"/>
    <p:sldId id="1176" r:id="rId9"/>
    <p:sldId id="662" r:id="rId10"/>
    <p:sldId id="663" r:id="rId11"/>
    <p:sldId id="664" r:id="rId12"/>
    <p:sldId id="990" r:id="rId13"/>
    <p:sldId id="991" r:id="rId14"/>
    <p:sldId id="665" r:id="rId15"/>
    <p:sldId id="1185" r:id="rId16"/>
    <p:sldId id="1187" r:id="rId17"/>
    <p:sldId id="668" r:id="rId18"/>
    <p:sldId id="669" r:id="rId19"/>
    <p:sldId id="670" r:id="rId20"/>
    <p:sldId id="671" r:id="rId21"/>
    <p:sldId id="674" r:id="rId22"/>
    <p:sldId id="673" r:id="rId23"/>
    <p:sldId id="792" r:id="rId24"/>
    <p:sldId id="1189" r:id="rId25"/>
    <p:sldId id="808" r:id="rId26"/>
    <p:sldId id="806" r:id="rId27"/>
    <p:sldId id="1191" r:id="rId28"/>
    <p:sldId id="1188" r:id="rId29"/>
    <p:sldId id="810" r:id="rId30"/>
    <p:sldId id="811" r:id="rId31"/>
    <p:sldId id="812" r:id="rId32"/>
    <p:sldId id="814" r:id="rId33"/>
    <p:sldId id="815" r:id="rId34"/>
    <p:sldId id="817" r:id="rId35"/>
    <p:sldId id="819" r:id="rId36"/>
    <p:sldId id="822" r:id="rId37"/>
    <p:sldId id="834" r:id="rId38"/>
    <p:sldId id="835" r:id="rId39"/>
    <p:sldId id="836" r:id="rId40"/>
    <p:sldId id="824" r:id="rId41"/>
    <p:sldId id="827" r:id="rId42"/>
    <p:sldId id="839" r:id="rId43"/>
    <p:sldId id="840" r:id="rId44"/>
    <p:sldId id="841" r:id="rId45"/>
    <p:sldId id="842" r:id="rId46"/>
    <p:sldId id="843" r:id="rId47"/>
    <p:sldId id="624" r:id="rId48"/>
  </p:sldIdLst>
  <p:sldSz cx="12192000" cy="6858000"/>
  <p:notesSz cx="6735763" cy="98663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54" userDrawn="1">
          <p15:clr>
            <a:srgbClr val="A4A3A4"/>
          </p15:clr>
        </p15:guide>
        <p15:guide id="2" pos="98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E3AB"/>
    <a:srgbClr val="FF9900"/>
    <a:srgbClr val="FFCC66"/>
    <a:srgbClr val="FEC2B6"/>
    <a:srgbClr val="66FF99"/>
    <a:srgbClr val="FE9494"/>
    <a:srgbClr val="EA0000"/>
    <a:srgbClr val="FF797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özepesen sötét stílus 2 – 6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Közepesen sötét stílu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2" autoAdjust="0"/>
    <p:restoredTop sz="95152" autoAdjust="0"/>
  </p:normalViewPr>
  <p:slideViewPr>
    <p:cSldViewPr>
      <p:cViewPr>
        <p:scale>
          <a:sx n="80" d="100"/>
          <a:sy n="80" d="100"/>
        </p:scale>
        <p:origin x="523" y="110"/>
      </p:cViewPr>
      <p:guideLst>
        <p:guide orient="horz" pos="754"/>
        <p:guide pos="982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190" y="-102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image" Target="../media/image4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0"/>
            <a:ext cx="2918519" cy="49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73" tIns="45187" rIns="90373" bIns="45187" numCol="1" anchor="t" anchorCtr="0" compatLnSpc="1">
            <a:prstTxWarp prst="textNoShape">
              <a:avLst/>
            </a:prstTxWarp>
          </a:bodyPr>
          <a:lstStyle>
            <a:lvl1pPr defTabSz="903317">
              <a:defRPr sz="1100">
                <a:latin typeface="Times New Roman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5693" y="0"/>
            <a:ext cx="2918519" cy="49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73" tIns="45187" rIns="90373" bIns="45187" numCol="1" anchor="t" anchorCtr="0" compatLnSpc="1">
            <a:prstTxWarp prst="textNoShape">
              <a:avLst/>
            </a:prstTxWarp>
          </a:bodyPr>
          <a:lstStyle>
            <a:lvl1pPr algn="r" defTabSz="903317">
              <a:defRPr sz="1100">
                <a:latin typeface="Times New Roman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" y="9369866"/>
            <a:ext cx="2918519" cy="49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73" tIns="45187" rIns="90373" bIns="45187" numCol="1" anchor="b" anchorCtr="0" compatLnSpc="1">
            <a:prstTxWarp prst="textNoShape">
              <a:avLst/>
            </a:prstTxWarp>
          </a:bodyPr>
          <a:lstStyle>
            <a:lvl1pPr defTabSz="903317">
              <a:defRPr sz="1100">
                <a:latin typeface="Times New Roman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5693" y="9369866"/>
            <a:ext cx="2918519" cy="49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73" tIns="45187" rIns="90373" bIns="45187" numCol="1" anchor="b" anchorCtr="0" compatLnSpc="1">
            <a:prstTxWarp prst="textNoShape">
              <a:avLst/>
            </a:prstTxWarp>
          </a:bodyPr>
          <a:lstStyle>
            <a:lvl1pPr algn="r" defTabSz="903317">
              <a:defRPr sz="1100">
                <a:latin typeface="Times New Roman" pitchFamily="18" charset="0"/>
              </a:defRPr>
            </a:lvl1pPr>
          </a:lstStyle>
          <a:p>
            <a:fld id="{0D01746C-33FC-4EC2-B3AD-EA632D7358C2}" type="slidenum">
              <a:rPr lang="de-DE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469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0"/>
            <a:ext cx="2918519" cy="49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73" tIns="45187" rIns="90373" bIns="45187" numCol="1" anchor="t" anchorCtr="0" compatLnSpc="1">
            <a:prstTxWarp prst="textNoShape">
              <a:avLst/>
            </a:prstTxWarp>
          </a:bodyPr>
          <a:lstStyle>
            <a:lvl1pPr defTabSz="903317">
              <a:defRPr sz="1100">
                <a:latin typeface="Times New Roman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693" y="0"/>
            <a:ext cx="2918519" cy="49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73" tIns="45187" rIns="90373" bIns="45187" numCol="1" anchor="t" anchorCtr="0" compatLnSpc="1">
            <a:prstTxWarp prst="textNoShape">
              <a:avLst/>
            </a:prstTxWarp>
          </a:bodyPr>
          <a:lstStyle>
            <a:lvl1pPr algn="r" defTabSz="903317">
              <a:defRPr sz="1100">
                <a:latin typeface="Times New Roman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0963" y="741363"/>
            <a:ext cx="6575425" cy="369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268" y="4685719"/>
            <a:ext cx="5389233" cy="4439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73" tIns="45187" rIns="90373" bIns="451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" y="9369866"/>
            <a:ext cx="2918519" cy="49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73" tIns="45187" rIns="90373" bIns="45187" numCol="1" anchor="b" anchorCtr="0" compatLnSpc="1">
            <a:prstTxWarp prst="textNoShape">
              <a:avLst/>
            </a:prstTxWarp>
          </a:bodyPr>
          <a:lstStyle>
            <a:lvl1pPr defTabSz="903317">
              <a:defRPr sz="1100">
                <a:latin typeface="Times New Roman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693" y="9369866"/>
            <a:ext cx="2918519" cy="49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73" tIns="45187" rIns="90373" bIns="45187" numCol="1" anchor="b" anchorCtr="0" compatLnSpc="1">
            <a:prstTxWarp prst="textNoShape">
              <a:avLst/>
            </a:prstTxWarp>
          </a:bodyPr>
          <a:lstStyle>
            <a:lvl1pPr algn="r" defTabSz="903317">
              <a:defRPr sz="1100">
                <a:latin typeface="Times New Roman" pitchFamily="18" charset="0"/>
              </a:defRPr>
            </a:lvl1pPr>
          </a:lstStyle>
          <a:p>
            <a:fld id="{75558B8B-1FCF-4C3D-A74E-461DFCF2FBCB}" type="slidenum">
              <a:rPr lang="de-DE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66161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5425" cy="3698875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003162-A220-4B9A-8C94-D80E4B03D521}" type="slidenum">
              <a:rPr lang="hu-HU" smtClean="0"/>
              <a:pPr>
                <a:defRPr/>
              </a:pPr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2172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2205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9448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77463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18319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3844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43769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5425" cy="3698875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7B9B9-766F-46E2-9871-B18ECF1BC1BD}" type="slidenum">
              <a:rPr lang="hu-HU" smtClean="0"/>
              <a:pPr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94514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5425" cy="3698875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7B9B9-766F-46E2-9871-B18ECF1BC1BD}" type="slidenum">
              <a:rPr lang="hu-HU" smtClean="0"/>
              <a:pPr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505320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C85D81-2DD0-4604-AA0A-2D0327CE7B9E}" type="slidenum">
              <a:rPr lang="hu-HU"/>
              <a:pPr/>
              <a:t>29</a:t>
            </a:fld>
            <a:endParaRPr lang="hu-HU"/>
          </a:p>
        </p:txBody>
      </p:sp>
      <p:sp>
        <p:nvSpPr>
          <p:cNvPr id="135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41363"/>
            <a:ext cx="6575425" cy="3698875"/>
          </a:xfrm>
          <a:ln/>
        </p:spPr>
      </p:sp>
      <p:sp>
        <p:nvSpPr>
          <p:cNvPr id="135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04933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747C88-AD7D-48AE-AEDD-95B5019A222A}" type="slidenum">
              <a:rPr lang="hu-HU"/>
              <a:pPr/>
              <a:t>30</a:t>
            </a:fld>
            <a:endParaRPr lang="hu-HU"/>
          </a:p>
        </p:txBody>
      </p:sp>
      <p:sp>
        <p:nvSpPr>
          <p:cNvPr id="135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41363"/>
            <a:ext cx="6575425" cy="3698875"/>
          </a:xfrm>
          <a:ln/>
        </p:spPr>
      </p:sp>
      <p:sp>
        <p:nvSpPr>
          <p:cNvPr id="135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3344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Diakép hely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0963" y="741363"/>
            <a:ext cx="6575425" cy="3698875"/>
          </a:xfrm>
          <a:ln/>
        </p:spPr>
      </p:sp>
      <p:sp>
        <p:nvSpPr>
          <p:cNvPr id="95235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  <p:sp>
        <p:nvSpPr>
          <p:cNvPr id="95236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21FC409-CE1D-40D6-932B-CBF58C8F2771}" type="slidenum">
              <a:rPr lang="de-DE" altLang="hu-HU" sz="1200" smtClean="0"/>
              <a:pPr/>
              <a:t>7</a:t>
            </a:fld>
            <a:endParaRPr lang="de-DE" altLang="hu-HU" sz="1200"/>
          </a:p>
        </p:txBody>
      </p:sp>
    </p:spTree>
    <p:extLst>
      <p:ext uri="{BB962C8B-B14F-4D97-AF65-F5344CB8AC3E}">
        <p14:creationId xmlns:p14="http://schemas.microsoft.com/office/powerpoint/2010/main" val="6913975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505196-E5D9-49F8-AC40-28D01F480F9C}" type="slidenum">
              <a:rPr lang="hu-HU"/>
              <a:pPr/>
              <a:t>31</a:t>
            </a:fld>
            <a:endParaRPr lang="hu-HU"/>
          </a:p>
        </p:txBody>
      </p:sp>
      <p:sp>
        <p:nvSpPr>
          <p:cNvPr id="135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41363"/>
            <a:ext cx="6575425" cy="3698875"/>
          </a:xfrm>
          <a:ln/>
        </p:spPr>
      </p:sp>
      <p:sp>
        <p:nvSpPr>
          <p:cNvPr id="135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58142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B06C01-4F96-4D92-B797-E00C964F5562}" type="slidenum">
              <a:rPr lang="hu-HU"/>
              <a:pPr/>
              <a:t>32</a:t>
            </a:fld>
            <a:endParaRPr lang="hu-HU"/>
          </a:p>
        </p:txBody>
      </p:sp>
      <p:sp>
        <p:nvSpPr>
          <p:cNvPr id="135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41363"/>
            <a:ext cx="6575425" cy="3698875"/>
          </a:xfrm>
          <a:ln/>
        </p:spPr>
      </p:sp>
      <p:sp>
        <p:nvSpPr>
          <p:cNvPr id="135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93624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16639E-9C69-44DC-9F4E-CAA4D8DF3484}" type="slidenum">
              <a:rPr lang="hu-HU"/>
              <a:pPr/>
              <a:t>33</a:t>
            </a:fld>
            <a:endParaRPr lang="hu-HU"/>
          </a:p>
        </p:txBody>
      </p:sp>
      <p:sp>
        <p:nvSpPr>
          <p:cNvPr id="136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41363"/>
            <a:ext cx="6575425" cy="3698875"/>
          </a:xfrm>
          <a:ln/>
        </p:spPr>
      </p:sp>
      <p:sp>
        <p:nvSpPr>
          <p:cNvPr id="136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36363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7A687A-0E2C-47B4-887C-65B3C03C01D6}" type="slidenum">
              <a:rPr lang="hu-HU"/>
              <a:pPr/>
              <a:t>34</a:t>
            </a:fld>
            <a:endParaRPr lang="hu-HU"/>
          </a:p>
        </p:txBody>
      </p:sp>
      <p:sp>
        <p:nvSpPr>
          <p:cNvPr id="136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41363"/>
            <a:ext cx="6575425" cy="3698875"/>
          </a:xfrm>
          <a:ln/>
        </p:spPr>
      </p:sp>
      <p:sp>
        <p:nvSpPr>
          <p:cNvPr id="136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47722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F99972-29C1-4B4E-8C19-4CF001CF3925}" type="slidenum">
              <a:rPr lang="hu-HU"/>
              <a:pPr/>
              <a:t>35</a:t>
            </a:fld>
            <a:endParaRPr lang="hu-HU"/>
          </a:p>
        </p:txBody>
      </p:sp>
      <p:sp>
        <p:nvSpPr>
          <p:cNvPr id="136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41363"/>
            <a:ext cx="6575425" cy="3698875"/>
          </a:xfrm>
          <a:ln/>
        </p:spPr>
      </p:sp>
      <p:sp>
        <p:nvSpPr>
          <p:cNvPr id="136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46558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0474EB-8869-4D5D-891D-B2D7E01310DF}" type="slidenum">
              <a:rPr lang="hu-HU"/>
              <a:pPr/>
              <a:t>36</a:t>
            </a:fld>
            <a:endParaRPr lang="hu-HU"/>
          </a:p>
        </p:txBody>
      </p:sp>
      <p:sp>
        <p:nvSpPr>
          <p:cNvPr id="136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41363"/>
            <a:ext cx="6575425" cy="3698875"/>
          </a:xfrm>
          <a:ln/>
        </p:spPr>
      </p:sp>
      <p:sp>
        <p:nvSpPr>
          <p:cNvPr id="136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34403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DBF453-218D-4634-B8DE-E54BCA7893CD}" type="slidenum">
              <a:rPr lang="hu-HU"/>
              <a:pPr/>
              <a:t>37</a:t>
            </a:fld>
            <a:endParaRPr lang="hu-HU"/>
          </a:p>
        </p:txBody>
      </p:sp>
      <p:sp>
        <p:nvSpPr>
          <p:cNvPr id="138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41363"/>
            <a:ext cx="6575425" cy="3698875"/>
          </a:xfrm>
          <a:ln/>
        </p:spPr>
      </p:sp>
      <p:sp>
        <p:nvSpPr>
          <p:cNvPr id="138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59388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8E681E-D964-4E4B-BF54-63BB3D1A8356}" type="slidenum">
              <a:rPr lang="hu-HU"/>
              <a:pPr/>
              <a:t>38</a:t>
            </a:fld>
            <a:endParaRPr lang="hu-HU"/>
          </a:p>
        </p:txBody>
      </p:sp>
      <p:sp>
        <p:nvSpPr>
          <p:cNvPr id="138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41363"/>
            <a:ext cx="6575425" cy="3698875"/>
          </a:xfrm>
          <a:ln/>
        </p:spPr>
      </p:sp>
      <p:sp>
        <p:nvSpPr>
          <p:cNvPr id="138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37147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2BBFB0-54F0-425D-8645-405414C71806}" type="slidenum">
              <a:rPr lang="hu-HU"/>
              <a:pPr/>
              <a:t>39</a:t>
            </a:fld>
            <a:endParaRPr lang="hu-HU"/>
          </a:p>
        </p:txBody>
      </p:sp>
      <p:sp>
        <p:nvSpPr>
          <p:cNvPr id="138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41363"/>
            <a:ext cx="6575425" cy="3698875"/>
          </a:xfrm>
          <a:ln/>
        </p:spPr>
      </p:sp>
      <p:sp>
        <p:nvSpPr>
          <p:cNvPr id="138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0624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03C8A1-FAB8-4BED-B9F2-1D8CECF1690D}" type="slidenum">
              <a:rPr lang="hu-HU"/>
              <a:pPr/>
              <a:t>40</a:t>
            </a:fld>
            <a:endParaRPr lang="hu-HU"/>
          </a:p>
        </p:txBody>
      </p:sp>
      <p:sp>
        <p:nvSpPr>
          <p:cNvPr id="137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41363"/>
            <a:ext cx="6575425" cy="3698875"/>
          </a:xfrm>
          <a:ln/>
        </p:spPr>
      </p:sp>
      <p:sp>
        <p:nvSpPr>
          <p:cNvPr id="137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0464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5425" cy="3698875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003162-A220-4B9A-8C94-D80E4B03D521}" type="slidenum">
              <a:rPr lang="hu-HU" smtClean="0"/>
              <a:pPr>
                <a:defRPr/>
              </a:pPr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47967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045C38-1441-44DD-A2CE-B4344F59A4BE}" type="slidenum">
              <a:rPr lang="hu-HU"/>
              <a:pPr/>
              <a:t>41</a:t>
            </a:fld>
            <a:endParaRPr lang="hu-HU"/>
          </a:p>
        </p:txBody>
      </p:sp>
      <p:sp>
        <p:nvSpPr>
          <p:cNvPr id="137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41363"/>
            <a:ext cx="6575425" cy="3698875"/>
          </a:xfrm>
          <a:ln/>
        </p:spPr>
      </p:sp>
      <p:sp>
        <p:nvSpPr>
          <p:cNvPr id="137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3007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BED275-2FE8-4E70-AB5B-5223E2EEA2D3}" type="slidenum">
              <a:rPr lang="hu-HU"/>
              <a:pPr/>
              <a:t>42</a:t>
            </a:fld>
            <a:endParaRPr lang="hu-HU"/>
          </a:p>
        </p:txBody>
      </p:sp>
      <p:sp>
        <p:nvSpPr>
          <p:cNvPr id="138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41363"/>
            <a:ext cx="6575425" cy="3698875"/>
          </a:xfrm>
          <a:ln/>
        </p:spPr>
      </p:sp>
      <p:sp>
        <p:nvSpPr>
          <p:cNvPr id="138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11578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Diakép hely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0963" y="741363"/>
            <a:ext cx="6575425" cy="3698875"/>
          </a:xfrm>
          <a:ln/>
        </p:spPr>
      </p:sp>
      <p:sp>
        <p:nvSpPr>
          <p:cNvPr id="125955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/>
          </a:p>
        </p:txBody>
      </p:sp>
      <p:sp>
        <p:nvSpPr>
          <p:cNvPr id="125956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A06AC6-FB3F-4E43-9482-C1908992A27E}" type="slidenum">
              <a:rPr lang="hu-HU" smtClean="0"/>
              <a:pPr/>
              <a:t>43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20764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Diakép hely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0963" y="741363"/>
            <a:ext cx="6575425" cy="3698875"/>
          </a:xfrm>
          <a:ln/>
        </p:spPr>
      </p:sp>
      <p:sp>
        <p:nvSpPr>
          <p:cNvPr id="126979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/>
          </a:p>
        </p:txBody>
      </p:sp>
      <p:sp>
        <p:nvSpPr>
          <p:cNvPr id="126980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AF4EB8-31E8-4ED8-81AA-38ED598AEFAC}" type="slidenum">
              <a:rPr lang="hu-HU" smtClean="0"/>
              <a:pPr/>
              <a:t>44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31044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Diakép hely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0963" y="741363"/>
            <a:ext cx="6575425" cy="3698875"/>
          </a:xfrm>
          <a:ln/>
        </p:spPr>
      </p:sp>
      <p:sp>
        <p:nvSpPr>
          <p:cNvPr id="12800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/>
          </a:p>
        </p:txBody>
      </p:sp>
      <p:sp>
        <p:nvSpPr>
          <p:cNvPr id="128004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42C529-EC7E-4826-BF32-DC347BB33215}" type="slidenum">
              <a:rPr lang="hu-HU" smtClean="0"/>
              <a:pPr/>
              <a:t>45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36255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5425" cy="3698875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58B8B-1FCF-4C3D-A74E-461DFCF2FBCB}" type="slidenum">
              <a:rPr lang="de-DE" smtClean="0"/>
              <a:pPr/>
              <a:t>47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2501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20C9074-A49F-4A9D-BE69-EAA77AC90C37}" type="slidenum">
              <a:rPr lang="hu-HU" altLang="hu-HU" sz="1200" smtClean="0"/>
              <a:pPr/>
              <a:t>9</a:t>
            </a:fld>
            <a:endParaRPr lang="hu-HU" altLang="hu-HU" sz="1200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510188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2589436-AE1C-45C0-88D2-E0C3C4BA2081}" type="slidenum">
              <a:rPr lang="hu-HU" altLang="hu-HU" sz="1200" smtClean="0"/>
              <a:pPr/>
              <a:t>10</a:t>
            </a:fld>
            <a:endParaRPr lang="hu-HU" altLang="hu-HU" sz="1200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35459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9A35CC1-0A35-413C-ACA8-2C354AD39784}" type="slidenum">
              <a:rPr lang="hu-HU" altLang="hu-HU" sz="1200" smtClean="0"/>
              <a:pPr/>
              <a:t>11</a:t>
            </a:fld>
            <a:endParaRPr lang="hu-HU" altLang="hu-HU" sz="1200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75941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DE3733-180C-4FF7-B6B6-E67BFDC02252}" type="slidenum">
              <a:rPr lang="hu-HU"/>
              <a:pPr/>
              <a:t>12</a:t>
            </a:fld>
            <a:endParaRPr lang="hu-HU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1523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5E3FAD5-F550-499E-9C0A-A90A582D6C4E}" type="slidenum">
              <a:rPr lang="hu-HU" altLang="hu-HU" sz="1200" smtClean="0"/>
              <a:pPr/>
              <a:t>14</a:t>
            </a:fld>
            <a:endParaRPr lang="hu-HU" altLang="hu-HU" sz="1200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23840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5425" cy="3698875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003162-A220-4B9A-8C94-D80E4B03D521}" type="slidenum">
              <a:rPr lang="hu-HU" smtClean="0"/>
              <a:pPr>
                <a:defRPr/>
              </a:pPr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37149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391477" y="2420893"/>
            <a:ext cx="10363200" cy="650503"/>
          </a:xfrm>
          <a:prstGeom prst="rect">
            <a:avLst/>
          </a:prstGeom>
        </p:spPr>
        <p:txBody>
          <a:bodyPr/>
          <a:lstStyle>
            <a:lvl1pPr algn="l">
              <a:defRPr sz="3200" i="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Überbegriff Thema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391480" y="3212976"/>
            <a:ext cx="8203637" cy="4789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de-DE" dirty="0"/>
              <a:t>Beschreibung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76858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600" y="2502024"/>
            <a:ext cx="10972800" cy="1143000"/>
          </a:xfrm>
          <a:prstGeom prst="rect">
            <a:avLst/>
          </a:prstGeom>
        </p:spPr>
        <p:txBody>
          <a:bodyPr/>
          <a:lstStyle>
            <a:lvl1pPr algn="ctr">
              <a:defRPr sz="3200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Headline (Danke)</a:t>
            </a:r>
            <a:endParaRPr lang="de-AT" dirty="0"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519605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48016-1DD4-4BA4-B287-BBF1E57164F3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59678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519605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48016-1DD4-4BA4-B287-BBF1E57164F3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01422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7816" cy="4114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89784" y="1981200"/>
            <a:ext cx="5087816" cy="4114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D21EFC-F350-4CC0-8B3A-8E6040C93E1D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75501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Cím, ábra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Online kép helye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7816" cy="4114800"/>
          </a:xfrm>
        </p:spPr>
        <p:txBody>
          <a:bodyPr/>
          <a:lstStyle/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189784" y="1981200"/>
            <a:ext cx="5087816" cy="4114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57B09DC4-2DC3-4CA7-A0D7-238BF06DAA9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43922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3102831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3443146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2"/>
          <p:cNvSpPr>
            <a:spLocks noGrp="1"/>
          </p:cNvSpPr>
          <p:nvPr>
            <p:ph type="subTitle" idx="10" hasCustomPrompt="1"/>
          </p:nvPr>
        </p:nvSpPr>
        <p:spPr>
          <a:xfrm>
            <a:off x="480000" y="1620000"/>
            <a:ext cx="11040000" cy="5128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de-DE" dirty="0"/>
              <a:t>Subheadline</a:t>
            </a:r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80000" y="1080000"/>
            <a:ext cx="11040000" cy="548800"/>
          </a:xfrm>
          <a:prstGeom prst="rect">
            <a:avLst/>
          </a:prstGeom>
        </p:spPr>
        <p:txBody>
          <a:bodyPr/>
          <a:lstStyle>
            <a:lvl1pPr algn="l">
              <a:defRPr sz="3200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80000" y="2160000"/>
            <a:ext cx="11040000" cy="2997152"/>
          </a:xfrm>
          <a:prstGeom prst="rect">
            <a:avLst/>
          </a:prstGeom>
        </p:spPr>
        <p:txBody>
          <a:bodyPr/>
          <a:lstStyle>
            <a:lvl1pPr marL="342891" indent="-342891">
              <a:buClr>
                <a:srgbClr val="FF0000"/>
              </a:buClr>
              <a:buFont typeface="Arial" panose="020B0604020202020204" pitchFamily="34" charset="0"/>
              <a:buChar char="►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►"/>
              <a:defRPr sz="2400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►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marR="0" indent="-228594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>
                  <a:lumMod val="85000"/>
                </a:schemeClr>
              </a:buClr>
              <a:buSzTx/>
              <a:buFont typeface="Arial" panose="020B0604020202020204" pitchFamily="34" charset="0"/>
              <a:buChar char="►"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marR="0" indent="-228594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>
                  <a:lumMod val="85000"/>
                </a:schemeClr>
              </a:buClr>
              <a:buSzTx/>
              <a:buFont typeface="Arial" panose="020B0604020202020204" pitchFamily="34" charset="0"/>
              <a:buChar char="►"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Inhalt</a:t>
            </a:r>
          </a:p>
          <a:p>
            <a:pPr lvl="0"/>
            <a:r>
              <a:rPr lang="de-DE" dirty="0"/>
              <a:t>Inhalt</a:t>
            </a:r>
          </a:p>
          <a:p>
            <a:pPr lvl="0"/>
            <a:r>
              <a:rPr lang="de-DE" dirty="0"/>
              <a:t>Inhalt</a:t>
            </a:r>
            <a:endParaRPr lang="de-AT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520264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E848016-1DD4-4BA4-B287-BBF1E57164F3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47909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80000" y="1080000"/>
            <a:ext cx="11040000" cy="5472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8F058-6B31-4C62-B2E3-BF1DCE87C1CB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4" name="Untertitel 2"/>
          <p:cNvSpPr>
            <a:spLocks noGrp="1"/>
          </p:cNvSpPr>
          <p:nvPr>
            <p:ph type="subTitle" idx="11" hasCustomPrompt="1"/>
          </p:nvPr>
        </p:nvSpPr>
        <p:spPr>
          <a:xfrm>
            <a:off x="480000" y="1620000"/>
            <a:ext cx="11040000" cy="5128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de-DE" dirty="0"/>
              <a:t>Subheadline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38808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8F058-6B31-4C62-B2E3-BF1DCE87C1CB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4" name="Inhaltsplatzhalter 2"/>
          <p:cNvSpPr>
            <a:spLocks noGrp="1"/>
          </p:cNvSpPr>
          <p:nvPr>
            <p:ph idx="1" hasCustomPrompt="1"/>
          </p:nvPr>
        </p:nvSpPr>
        <p:spPr>
          <a:xfrm>
            <a:off x="480000" y="2160000"/>
            <a:ext cx="11040000" cy="2997152"/>
          </a:xfrm>
          <a:prstGeom prst="rect">
            <a:avLst/>
          </a:prstGeom>
        </p:spPr>
        <p:txBody>
          <a:bodyPr/>
          <a:lstStyle>
            <a:lvl1pPr marL="342891" indent="-342891">
              <a:buClr>
                <a:srgbClr val="FF0000"/>
              </a:buClr>
              <a:buFont typeface="Arial" panose="020B0604020202020204" pitchFamily="34" charset="0"/>
              <a:buChar char="►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2400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marR="0" indent="-228594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>
                  <a:lumMod val="75000"/>
                </a:schemeClr>
              </a:buClr>
              <a:buSzTx/>
              <a:buFont typeface="Arial" panose="020B0604020202020204" pitchFamily="34" charset="0"/>
              <a:buChar char="►"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marR="0" indent="-228594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>
                  <a:lumMod val="75000"/>
                </a:schemeClr>
              </a:buClr>
              <a:buSzTx/>
              <a:buFont typeface="Arial" panose="020B0604020202020204" pitchFamily="34" charset="0"/>
              <a:buChar char="►"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Aufzählungen</a:t>
            </a:r>
          </a:p>
          <a:p>
            <a:pPr lvl="1"/>
            <a:r>
              <a:rPr lang="de-DE" dirty="0"/>
              <a:t>Unterpunkte Aufzählungen 2. Ebene</a:t>
            </a:r>
          </a:p>
          <a:p>
            <a:pPr lvl="2"/>
            <a:r>
              <a:rPr lang="de-DE" dirty="0"/>
              <a:t>Unterpunkte Aufzählungen 3. Ebene</a:t>
            </a:r>
          </a:p>
          <a:p>
            <a:pPr marL="1600160" marR="0" lvl="3" indent="-228594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>
                  <a:lumMod val="85000"/>
                </a:schemeClr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de-DE" dirty="0"/>
              <a:t>Unterpunkte Aufzählungen 4. Ebene</a:t>
            </a:r>
          </a:p>
          <a:p>
            <a:pPr marL="2057349" marR="0" lvl="4" indent="-228594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>
                  <a:lumMod val="85000"/>
                </a:schemeClr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de-DE" dirty="0"/>
              <a:t>Unterpunkte Aufzählungen 5. Ebene</a:t>
            </a:r>
            <a:endParaRPr lang="de-AT" dirty="0"/>
          </a:p>
        </p:txBody>
      </p:sp>
      <p:sp>
        <p:nvSpPr>
          <p:cNvPr id="6" name="Untertitel 2"/>
          <p:cNvSpPr>
            <a:spLocks noGrp="1"/>
          </p:cNvSpPr>
          <p:nvPr>
            <p:ph type="subTitle" idx="11" hasCustomPrompt="1"/>
          </p:nvPr>
        </p:nvSpPr>
        <p:spPr>
          <a:xfrm>
            <a:off x="480000" y="1620000"/>
            <a:ext cx="11040000" cy="5128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de-DE" dirty="0"/>
              <a:t>Subheadline</a:t>
            </a:r>
            <a:endParaRPr lang="de-AT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480000" y="1080000"/>
            <a:ext cx="11040000" cy="5472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03322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80000" y="1080000"/>
            <a:ext cx="11040000" cy="547200"/>
          </a:xfrm>
          <a:prstGeom prst="rect">
            <a:avLst/>
          </a:prstGeom>
        </p:spPr>
        <p:txBody>
          <a:bodyPr/>
          <a:lstStyle>
            <a:lvl1pPr algn="l">
              <a:defRPr sz="3200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80000" y="2160001"/>
            <a:ext cx="5384800" cy="4365344"/>
          </a:xfrm>
          <a:prstGeom prst="rect">
            <a:avLst/>
          </a:prstGeom>
        </p:spPr>
        <p:txBody>
          <a:bodyPr/>
          <a:lstStyle>
            <a:lvl1pPr marL="342891" indent="-342891">
              <a:buClr>
                <a:srgbClr val="FF0000"/>
              </a:buClr>
              <a:buFont typeface="Arial" panose="020B0604020202020204" pitchFamily="34" charset="0"/>
              <a:buChar char="►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40093" y="2160005"/>
            <a:ext cx="5384800" cy="4365343"/>
          </a:xfrm>
          <a:prstGeom prst="rect">
            <a:avLst/>
          </a:prstGeom>
        </p:spPr>
        <p:txBody>
          <a:bodyPr/>
          <a:lstStyle>
            <a:lvl1pPr marL="342891" indent="-342891">
              <a:buClr>
                <a:srgbClr val="FF0000"/>
              </a:buClr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519605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48016-1DD4-4BA4-B287-BBF1E57164F3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6" name="Untertitel 2"/>
          <p:cNvSpPr>
            <a:spLocks noGrp="1"/>
          </p:cNvSpPr>
          <p:nvPr>
            <p:ph type="subTitle" idx="11" hasCustomPrompt="1"/>
          </p:nvPr>
        </p:nvSpPr>
        <p:spPr>
          <a:xfrm>
            <a:off x="480000" y="1620000"/>
            <a:ext cx="11040000" cy="5128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de-DE" dirty="0"/>
              <a:t>Subheadline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98711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80000" y="1080000"/>
            <a:ext cx="11040000" cy="5472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80000" y="2160000"/>
            <a:ext cx="5386917" cy="8012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80000" y="2959200"/>
            <a:ext cx="5386917" cy="3566144"/>
          </a:xfrm>
          <a:prstGeom prst="rect">
            <a:avLst/>
          </a:prstGeom>
        </p:spPr>
        <p:txBody>
          <a:bodyPr/>
          <a:lstStyle>
            <a:lvl1pPr marL="342891" indent="-342891">
              <a:buClr>
                <a:srgbClr val="FF0000"/>
              </a:buClr>
              <a:buFont typeface="Arial" panose="020B0604020202020204" pitchFamily="34" charset="0"/>
              <a:buChar char="►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70" y="2160000"/>
            <a:ext cx="5389033" cy="8012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70" y="2959200"/>
            <a:ext cx="5389033" cy="3566144"/>
          </a:xfrm>
          <a:prstGeom prst="rect">
            <a:avLst/>
          </a:prstGeom>
        </p:spPr>
        <p:txBody>
          <a:bodyPr/>
          <a:lstStyle>
            <a:lvl1pPr marL="342891" indent="-342891">
              <a:buClr>
                <a:srgbClr val="FF0000"/>
              </a:buClr>
              <a:buFont typeface="Arial" panose="020B0604020202020204" pitchFamily="34" charset="0"/>
              <a:buChar char="►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0" y="6519605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E848016-1DD4-4BA4-B287-BBF1E57164F3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1" hasCustomPrompt="1"/>
          </p:nvPr>
        </p:nvSpPr>
        <p:spPr>
          <a:xfrm>
            <a:off x="480000" y="1620000"/>
            <a:ext cx="11040000" cy="5128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de-DE" dirty="0"/>
              <a:t>Subheadline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34825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519605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48016-1DD4-4BA4-B287-BBF1E57164F3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66319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80000" y="1080000"/>
            <a:ext cx="11040000" cy="5472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8F058-6B31-4C62-B2E3-BF1DCE87C1CB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4" name="Untertitel 2"/>
          <p:cNvSpPr>
            <a:spLocks noGrp="1"/>
          </p:cNvSpPr>
          <p:nvPr>
            <p:ph type="subTitle" idx="11" hasCustomPrompt="1"/>
          </p:nvPr>
        </p:nvSpPr>
        <p:spPr>
          <a:xfrm>
            <a:off x="480000" y="1620000"/>
            <a:ext cx="11040000" cy="5128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de-DE" dirty="0"/>
              <a:t>Subheadline</a:t>
            </a:r>
            <a:endParaRPr lang="de-AT" dirty="0"/>
          </a:p>
        </p:txBody>
      </p:sp>
      <p:sp>
        <p:nvSpPr>
          <p:cNvPr id="5" name="Inhaltsplatzhalter 2"/>
          <p:cNvSpPr>
            <a:spLocks noGrp="1"/>
          </p:cNvSpPr>
          <p:nvPr>
            <p:ph sz="half" idx="1"/>
          </p:nvPr>
        </p:nvSpPr>
        <p:spPr>
          <a:xfrm>
            <a:off x="480000" y="2160001"/>
            <a:ext cx="5384800" cy="4365344"/>
          </a:xfrm>
          <a:prstGeom prst="rect">
            <a:avLst/>
          </a:prstGeom>
        </p:spPr>
        <p:txBody>
          <a:bodyPr/>
          <a:lstStyle>
            <a:lvl1pPr marL="342891" indent="-342891">
              <a:buClr>
                <a:srgbClr val="FF0000"/>
              </a:buClr>
              <a:buFont typeface="Arial" panose="020B0604020202020204" pitchFamily="34" charset="0"/>
              <a:buChar char="►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2"/>
          </p:nvPr>
        </p:nvSpPr>
        <p:spPr>
          <a:xfrm>
            <a:off x="6192011" y="2160000"/>
            <a:ext cx="5184576" cy="234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701801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389717" y="4797152"/>
            <a:ext cx="7315200" cy="1001216"/>
          </a:xfrm>
          <a:prstGeom prst="rect">
            <a:avLst/>
          </a:prstGeom>
        </p:spPr>
        <p:txBody>
          <a:bodyPr anchor="b"/>
          <a:lstStyle>
            <a:lvl1pPr algn="l">
              <a:defRPr sz="3200" b="1">
                <a:solidFill>
                  <a:srgbClr val="FF0000"/>
                </a:solidFill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798368"/>
            <a:ext cx="7315200" cy="5829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519605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48016-1DD4-4BA4-B287-BBF1E57164F3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0565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520264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8F058-6B31-4C62-B2E3-BF1DCE87C1CB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2" name="Textfeld 1"/>
          <p:cNvSpPr txBox="1"/>
          <p:nvPr userDrawn="1"/>
        </p:nvSpPr>
        <p:spPr>
          <a:xfrm>
            <a:off x="-600744" y="6520264"/>
            <a:ext cx="2628437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51" b="1" dirty="0" err="1">
                <a:latin typeface="Arial" panose="020B0604020202020204" pitchFamily="34" charset="0"/>
                <a:cs typeface="Arial" panose="020B0604020202020204" pitchFamily="34" charset="0"/>
              </a:rPr>
              <a:t>www.a</a:t>
            </a:r>
            <a:r>
              <a:rPr lang="de-AT" sz="1051" b="1" dirty="0" err="1">
                <a:latin typeface="Arial" panose="020B0604020202020204" pitchFamily="34" charset="0"/>
                <a:cs typeface="Arial" panose="020B0604020202020204" pitchFamily="34" charset="0"/>
              </a:rPr>
              <a:t>ustrotherm</a:t>
            </a:r>
            <a:r>
              <a:rPr lang="de-AT" sz="1051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hu-HU" sz="1051" b="1" dirty="0">
                <a:latin typeface="Arial" panose="020B0604020202020204" pitchFamily="34" charset="0"/>
                <a:cs typeface="Arial" panose="020B0604020202020204" pitchFamily="34" charset="0"/>
              </a:rPr>
              <a:t>hu</a:t>
            </a:r>
            <a:endParaRPr lang="de-AT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006A100-572D-491A-A9C2-4DFCA77847DB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38" y="295868"/>
            <a:ext cx="1331640" cy="4330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3" r:id="rId4"/>
    <p:sldLayoutId id="2147483652" r:id="rId5"/>
    <p:sldLayoutId id="2147483653" r:id="rId6"/>
    <p:sldLayoutId id="2147483655" r:id="rId7"/>
    <p:sldLayoutId id="2147483665" r:id="rId8"/>
    <p:sldLayoutId id="2147483657" r:id="rId9"/>
    <p:sldLayoutId id="2147483662" r:id="rId10"/>
    <p:sldLayoutId id="2147483651" r:id="rId11"/>
    <p:sldLayoutId id="2147483666" r:id="rId12"/>
    <p:sldLayoutId id="2147483669" r:id="rId13"/>
    <p:sldLayoutId id="2147483670" r:id="rId14"/>
    <p:sldLayoutId id="2147483673" r:id="rId15"/>
    <p:sldLayoutId id="2147483674" r:id="rId16"/>
  </p:sldLayoutIdLst>
  <p:hf hdr="0" dt="0"/>
  <p:txStyles>
    <p:titleStyle>
      <a:lvl1pPr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189"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377"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566"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754"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342891" indent="-342891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4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0.png"/><Relationship Id="rId4" Type="http://schemas.openxmlformats.org/officeDocument/2006/relationships/image" Target="../media/image47.emf"/><Relationship Id="rId9" Type="http://schemas.openxmlformats.org/officeDocument/2006/relationships/image" Target="../media/image49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6" y="1916835"/>
            <a:ext cx="5508104" cy="179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07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0"/>
            <a:ext cx="10296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5">
            <a:extLst>
              <a:ext uri="{FF2B5EF4-FFF2-40B4-BE49-F238E27FC236}">
                <a16:creationId xmlns:a16="http://schemas.microsoft.com/office/drawing/2014/main" id="{08D4887E-0AA8-4950-BF6E-1C70E75F19E4}"/>
              </a:ext>
            </a:extLst>
          </p:cNvPr>
          <p:cNvSpPr txBox="1">
            <a:spLocks/>
          </p:cNvSpPr>
          <p:nvPr/>
        </p:nvSpPr>
        <p:spPr>
          <a:xfrm rot="16200000">
            <a:off x="-3049050" y="3006134"/>
            <a:ext cx="6803801" cy="448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8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Legalul</a:t>
            </a:r>
            <a:endParaRPr lang="de-AT" sz="28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3747E0D7-A8B0-47F6-BCE4-1AD808660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512" y="6293847"/>
            <a:ext cx="26638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600" dirty="0" err="1"/>
              <a:t>Foto</a:t>
            </a:r>
            <a:r>
              <a:rPr lang="hu-HU" altLang="hu-HU" sz="1600" dirty="0"/>
              <a:t>: </a:t>
            </a:r>
            <a:r>
              <a:rPr lang="hu-HU" altLang="hu-HU" sz="1600" dirty="0" err="1"/>
              <a:t>Benécs</a:t>
            </a:r>
            <a:r>
              <a:rPr lang="hu-HU" altLang="hu-HU" sz="1600" dirty="0"/>
              <a:t> József</a:t>
            </a:r>
          </a:p>
        </p:txBody>
      </p:sp>
    </p:spTree>
    <p:extLst>
      <p:ext uri="{BB962C8B-B14F-4D97-AF65-F5344CB8AC3E}">
        <p14:creationId xmlns:p14="http://schemas.microsoft.com/office/powerpoint/2010/main" val="3483133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19403" y="-142613"/>
            <a:ext cx="10341293" cy="699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5">
            <a:extLst>
              <a:ext uri="{FF2B5EF4-FFF2-40B4-BE49-F238E27FC236}">
                <a16:creationId xmlns:a16="http://schemas.microsoft.com/office/drawing/2014/main" id="{2B62F230-3F19-4BA6-BBD5-0ECF9CED4D7D}"/>
              </a:ext>
            </a:extLst>
          </p:cNvPr>
          <p:cNvSpPr txBox="1">
            <a:spLocks/>
          </p:cNvSpPr>
          <p:nvPr/>
        </p:nvSpPr>
        <p:spPr>
          <a:xfrm rot="16200000">
            <a:off x="-3049050" y="3006134"/>
            <a:ext cx="6803801" cy="448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8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Legalul</a:t>
            </a:r>
            <a:endParaRPr lang="de-AT" sz="28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A65420DB-DDC5-450D-A8CD-8703E3FB6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512" y="6293847"/>
            <a:ext cx="26638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600" dirty="0" err="1"/>
              <a:t>Foto</a:t>
            </a:r>
            <a:r>
              <a:rPr lang="hu-HU" altLang="hu-HU" sz="1600" dirty="0"/>
              <a:t>: </a:t>
            </a:r>
            <a:r>
              <a:rPr lang="hu-HU" altLang="hu-HU" sz="1600" dirty="0" err="1"/>
              <a:t>Benécs</a:t>
            </a:r>
            <a:r>
              <a:rPr lang="hu-HU" altLang="hu-HU" sz="1600" dirty="0"/>
              <a:t> József</a:t>
            </a:r>
          </a:p>
        </p:txBody>
      </p:sp>
    </p:spTree>
    <p:extLst>
      <p:ext uri="{BB962C8B-B14F-4D97-AF65-F5344CB8AC3E}">
        <p14:creationId xmlns:p14="http://schemas.microsoft.com/office/powerpoint/2010/main" val="2936841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009960" y="-171401"/>
            <a:ext cx="10331871" cy="7748902"/>
          </a:xfrm>
          <a:prstGeom prst="rect">
            <a:avLst/>
          </a:prstGeom>
        </p:spPr>
      </p:pic>
      <p:sp>
        <p:nvSpPr>
          <p:cNvPr id="3" name="Titel 5">
            <a:extLst>
              <a:ext uri="{FF2B5EF4-FFF2-40B4-BE49-F238E27FC236}">
                <a16:creationId xmlns:a16="http://schemas.microsoft.com/office/drawing/2014/main" id="{206D21F3-6536-4CEF-B2CC-6D5A519764C0}"/>
              </a:ext>
            </a:extLst>
          </p:cNvPr>
          <p:cNvSpPr txBox="1">
            <a:spLocks/>
          </p:cNvSpPr>
          <p:nvPr/>
        </p:nvSpPr>
        <p:spPr>
          <a:xfrm rot="16200000">
            <a:off x="-3049050" y="3006134"/>
            <a:ext cx="6803801" cy="448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8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Legalul</a:t>
            </a:r>
            <a:endParaRPr lang="de-AT" sz="28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14928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848016-1DD4-4BA4-B287-BBF1E57164F3}" type="slidenum">
              <a:rPr lang="de-AT" smtClean="0"/>
              <a:pPr/>
              <a:t>13</a:t>
            </a:fld>
            <a:endParaRPr lang="de-AT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313" y="-979104"/>
            <a:ext cx="10439375" cy="7829531"/>
          </a:xfrm>
          <a:prstGeom prst="rect">
            <a:avLst/>
          </a:prstGeom>
        </p:spPr>
      </p:pic>
      <p:sp>
        <p:nvSpPr>
          <p:cNvPr id="4" name="Titel 5">
            <a:extLst>
              <a:ext uri="{FF2B5EF4-FFF2-40B4-BE49-F238E27FC236}">
                <a16:creationId xmlns:a16="http://schemas.microsoft.com/office/drawing/2014/main" id="{828FA5E1-F73D-4F0E-A7F0-709316E79549}"/>
              </a:ext>
            </a:extLst>
          </p:cNvPr>
          <p:cNvSpPr txBox="1">
            <a:spLocks/>
          </p:cNvSpPr>
          <p:nvPr/>
        </p:nvSpPr>
        <p:spPr>
          <a:xfrm rot="16200000">
            <a:off x="-3049050" y="3006134"/>
            <a:ext cx="6803801" cy="448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8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Egy- vagy két rétegben?</a:t>
            </a:r>
            <a:endParaRPr lang="de-AT" sz="28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37803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0"/>
            <a:ext cx="5221224" cy="688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5">
            <a:extLst>
              <a:ext uri="{FF2B5EF4-FFF2-40B4-BE49-F238E27FC236}">
                <a16:creationId xmlns:a16="http://schemas.microsoft.com/office/drawing/2014/main" id="{9FA179DC-0747-4F17-A691-5DF578E0B424}"/>
              </a:ext>
            </a:extLst>
          </p:cNvPr>
          <p:cNvSpPr txBox="1">
            <a:spLocks/>
          </p:cNvSpPr>
          <p:nvPr/>
        </p:nvSpPr>
        <p:spPr>
          <a:xfrm rot="16200000">
            <a:off x="-3049050" y="3006134"/>
            <a:ext cx="6803801" cy="448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8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Három rétegben</a:t>
            </a:r>
            <a:endParaRPr lang="de-AT" sz="28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23618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A képen darab, doboz látható&#10;&#10;Automatikusan generált leírás">
            <a:extLst>
              <a:ext uri="{FF2B5EF4-FFF2-40B4-BE49-F238E27FC236}">
                <a16:creationId xmlns:a16="http://schemas.microsoft.com/office/drawing/2014/main" id="{997DFFA4-16B6-4599-93FE-8A0FE0441F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285" y="975940"/>
            <a:ext cx="4450440" cy="4509120"/>
          </a:xfrm>
          <a:prstGeom prst="rect">
            <a:avLst/>
          </a:prstGeom>
        </p:spPr>
      </p:pic>
      <p:pic>
        <p:nvPicPr>
          <p:cNvPr id="10" name="Kép 9" descr="A képen padló, személy, beltéri látható&#10;&#10;Automatikusan generált leírás">
            <a:extLst>
              <a:ext uri="{FF2B5EF4-FFF2-40B4-BE49-F238E27FC236}">
                <a16:creationId xmlns:a16="http://schemas.microsoft.com/office/drawing/2014/main" id="{96E9F609-3BAB-4A2E-B672-D66B3F752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005" y="1125538"/>
            <a:ext cx="5144683" cy="3481235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C94E84E8-EE6D-4CF5-801B-905D480CE7F9}"/>
              </a:ext>
            </a:extLst>
          </p:cNvPr>
          <p:cNvSpPr txBox="1">
            <a:spLocks/>
          </p:cNvSpPr>
          <p:nvPr/>
        </p:nvSpPr>
        <p:spPr>
          <a:xfrm rot="16200000">
            <a:off x="-3049050" y="3006134"/>
            <a:ext cx="6803801" cy="448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8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Padló hőszigetelés - hagyományosan</a:t>
            </a:r>
            <a:endParaRPr lang="de-AT" sz="28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835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848016-1DD4-4BA4-B287-BBF1E57164F3}" type="slidenum">
              <a:rPr lang="de-AT" smtClean="0"/>
              <a:pPr/>
              <a:t>16</a:t>
            </a:fld>
            <a:endParaRPr lang="de-AT" dirty="0"/>
          </a:p>
        </p:txBody>
      </p:sp>
      <p:graphicFrame>
        <p:nvGraphicFramePr>
          <p:cNvPr id="7" name="Tábláza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343232"/>
              </p:ext>
            </p:extLst>
          </p:nvPr>
        </p:nvGraphicFramePr>
        <p:xfrm>
          <a:off x="911225" y="1125538"/>
          <a:ext cx="6496353" cy="441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6640">
                  <a:extLst>
                    <a:ext uri="{9D8B030D-6E8A-4147-A177-3AD203B41FA5}">
                      <a16:colId xmlns:a16="http://schemas.microsoft.com/office/drawing/2014/main" val="3226398544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147004955"/>
                    </a:ext>
                  </a:extLst>
                </a:gridCol>
                <a:gridCol w="1337545">
                  <a:extLst>
                    <a:ext uri="{9D8B030D-6E8A-4147-A177-3AD203B41FA5}">
                      <a16:colId xmlns:a16="http://schemas.microsoft.com/office/drawing/2014/main" val="2050613144"/>
                    </a:ext>
                  </a:extLst>
                </a:gridCol>
              </a:tblGrid>
              <a:tr h="360040">
                <a:tc rowSpan="2">
                  <a:txBody>
                    <a:bodyPr/>
                    <a:lstStyle/>
                    <a:p>
                      <a:pPr marL="0" algn="l" defTabSz="914377" rtl="0" eaLnBrk="1" latinLnBrk="0" hangingPunct="1"/>
                      <a:r>
                        <a:rPr lang="hu-HU" sz="16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Hőszigetelés</a:t>
                      </a:r>
                      <a:r>
                        <a:rPr lang="hu-H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típusa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17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hu-H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Nyomófeszültség (kPa)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17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hu-HU" sz="16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>
                    <a:solidFill>
                      <a:srgbClr val="EA0000">
                        <a:alpha val="1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988045"/>
                  </a:ext>
                </a:extLst>
              </a:tr>
              <a:tr h="289560">
                <a:tc vMerge="1">
                  <a:txBody>
                    <a:bodyPr/>
                    <a:lstStyle/>
                    <a:p>
                      <a:pPr marL="0" algn="ctr" defTabSz="914377" rtl="0" eaLnBrk="1" latinLnBrk="0" hangingPunct="1"/>
                      <a:endParaRPr lang="hu-HU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A0000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hu-H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hu-H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Tartós terhelés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1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964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Austrotherm AT-N100/GRAFIT</a:t>
                      </a:r>
                      <a:r>
                        <a:rPr lang="hu-HU" sz="160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®</a:t>
                      </a:r>
                      <a:r>
                        <a:rPr lang="hu-H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100</a:t>
                      </a:r>
                    </a:p>
                    <a:p>
                      <a:endParaRPr lang="hu-HU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2B6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>
                          <a:latin typeface="+mj-lt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2B6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>
                          <a:latin typeface="+mj-lt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2B6">
                        <a:alpha val="1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048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Austrotherm AT-N150/GRAFIT</a:t>
                      </a:r>
                      <a:r>
                        <a:rPr lang="hu-HU" sz="160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®</a:t>
                      </a:r>
                      <a:r>
                        <a:rPr lang="hu-H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150/ </a:t>
                      </a: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EXPERT FIX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150</a:t>
                      </a:r>
                    </a:p>
                    <a:p>
                      <a:pPr algn="ctr"/>
                      <a:endParaRPr lang="hu-HU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>
                          <a:latin typeface="+mj-lt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1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10016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hu-H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Austrotherm</a:t>
                      </a:r>
                      <a:r>
                        <a:rPr lang="hu-HU" sz="16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AT-N200/Zenit</a:t>
                      </a:r>
                      <a:r>
                        <a:rPr lang="hu-HU" sz="160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®</a:t>
                      </a:r>
                    </a:p>
                    <a:p>
                      <a:endParaRPr lang="hu-HU" sz="1600" kern="1200" baseline="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2B6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>
                          <a:latin typeface="+mj-lt"/>
                        </a:rPr>
                        <a:t>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2B6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>
                          <a:latin typeface="+mj-lt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2B6">
                        <a:alpha val="1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03991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hu-H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Austrotherm XPS 30/PLUS/Premium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>
                          <a:latin typeface="+mj-lt"/>
                        </a:rPr>
                        <a:t>130</a:t>
                      </a:r>
                    </a:p>
                    <a:p>
                      <a:pPr algn="ctr"/>
                      <a:endParaRPr lang="hu-HU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1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991873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hu-H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Austrotherm</a:t>
                      </a:r>
                      <a:r>
                        <a:rPr lang="hu-HU" sz="16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XPS 50</a:t>
                      </a:r>
                    </a:p>
                    <a:p>
                      <a:endParaRPr lang="hu-HU" sz="1600" kern="12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2B6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>
                          <a:latin typeface="+mj-lt"/>
                        </a:rPr>
                        <a:t>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2B6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>
                          <a:latin typeface="+mj-lt"/>
                        </a:rPr>
                        <a:t>180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2B6">
                        <a:alpha val="1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562142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hu-H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Austrotherm</a:t>
                      </a:r>
                      <a:r>
                        <a:rPr lang="hu-HU" sz="16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XPS 70</a:t>
                      </a:r>
                    </a:p>
                    <a:p>
                      <a:endParaRPr lang="hu-HU" sz="1600" kern="12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>
                          <a:latin typeface="+mj-lt"/>
                        </a:rPr>
                        <a:t>700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1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>
                          <a:latin typeface="+mj-lt"/>
                        </a:rPr>
                        <a:t>250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6">
                        <a:alpha val="1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20945"/>
                  </a:ext>
                </a:extLst>
              </a:tr>
            </a:tbl>
          </a:graphicData>
        </a:graphic>
      </p:graphicFrame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605" y="1383884"/>
            <a:ext cx="1440000" cy="1080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877" y="1527900"/>
            <a:ext cx="1440000" cy="10800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605" y="1743924"/>
            <a:ext cx="1440000" cy="1080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761" y="2743896"/>
            <a:ext cx="1260000" cy="100800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018" y="2959920"/>
            <a:ext cx="1260000" cy="100800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504" y="3175944"/>
            <a:ext cx="1260000" cy="100800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552" y="4381079"/>
            <a:ext cx="1714352" cy="1141758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9192344" y="1910899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3 IBC tartály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9093202" y="3916238"/>
            <a:ext cx="2115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3 db 4 méteres konténer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8218504" y="5563379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Boeing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3E21613F-C3C7-459E-92FE-5389B55AF23F}"/>
              </a:ext>
            </a:extLst>
          </p:cNvPr>
          <p:cNvGrpSpPr/>
          <p:nvPr/>
        </p:nvGrpSpPr>
        <p:grpSpPr>
          <a:xfrm>
            <a:off x="4543189" y="2480576"/>
            <a:ext cx="4679260" cy="3244535"/>
            <a:chOff x="4007810" y="3064786"/>
            <a:chExt cx="4679260" cy="3244535"/>
          </a:xfrm>
        </p:grpSpPr>
        <p:sp>
          <p:nvSpPr>
            <p:cNvPr id="6" name="Csillag: 4 ágú 5">
              <a:extLst>
                <a:ext uri="{FF2B5EF4-FFF2-40B4-BE49-F238E27FC236}">
                  <a16:creationId xmlns:a16="http://schemas.microsoft.com/office/drawing/2014/main" id="{36BCB9E7-15DE-4FE6-9270-D8CADCBE3D8B}"/>
                </a:ext>
              </a:extLst>
            </p:cNvPr>
            <p:cNvSpPr/>
            <p:nvPr/>
          </p:nvSpPr>
          <p:spPr>
            <a:xfrm>
              <a:off x="4007810" y="3064786"/>
              <a:ext cx="4679260" cy="3244535"/>
            </a:xfrm>
            <a:prstGeom prst="star4">
              <a:avLst/>
            </a:prstGeom>
            <a:solidFill>
              <a:srgbClr val="FF99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" name="Szövegdoboz 10">
              <a:extLst>
                <a:ext uri="{FF2B5EF4-FFF2-40B4-BE49-F238E27FC236}">
                  <a16:creationId xmlns:a16="http://schemas.microsoft.com/office/drawing/2014/main" id="{6CF175A0-5715-429B-9E9C-DA85541837DE}"/>
                </a:ext>
              </a:extLst>
            </p:cNvPr>
            <p:cNvSpPr txBox="1"/>
            <p:nvPr/>
          </p:nvSpPr>
          <p:spPr>
            <a:xfrm>
              <a:off x="5519979" y="4478413"/>
              <a:ext cx="17594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000" dirty="0"/>
                <a:t>13 – 25 t/m</a:t>
              </a:r>
              <a:r>
                <a:rPr lang="hu-HU" sz="2000" baseline="30000" dirty="0"/>
                <a:t>2</a:t>
              </a:r>
            </a:p>
          </p:txBody>
        </p:sp>
      </p:grpSp>
      <p:sp>
        <p:nvSpPr>
          <p:cNvPr id="18" name="Titel 5">
            <a:extLst>
              <a:ext uri="{FF2B5EF4-FFF2-40B4-BE49-F238E27FC236}">
                <a16:creationId xmlns:a16="http://schemas.microsoft.com/office/drawing/2014/main" id="{A3BF6175-3A23-40F9-BF9A-6D96E5B633EC}"/>
              </a:ext>
            </a:extLst>
          </p:cNvPr>
          <p:cNvSpPr txBox="1">
            <a:spLocks/>
          </p:cNvSpPr>
          <p:nvPr/>
        </p:nvSpPr>
        <p:spPr>
          <a:xfrm rot="16200000">
            <a:off x="-3049050" y="3006134"/>
            <a:ext cx="6803801" cy="448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8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Tartós terhelés</a:t>
            </a:r>
            <a:endParaRPr lang="de-AT" sz="28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7213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E1933432-6566-424B-B684-44CC971380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0"/>
            <a:ext cx="6768752" cy="6858000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1340768"/>
            <a:ext cx="4464496" cy="2749385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93C483C6-850A-461E-9EF1-B00F951B201C}"/>
              </a:ext>
            </a:extLst>
          </p:cNvPr>
          <p:cNvSpPr txBox="1">
            <a:spLocks/>
          </p:cNvSpPr>
          <p:nvPr/>
        </p:nvSpPr>
        <p:spPr>
          <a:xfrm rot="16200000">
            <a:off x="-3049050" y="3006134"/>
            <a:ext cx="6803801" cy="448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8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Padlófűtés</a:t>
            </a:r>
            <a:endParaRPr lang="de-AT" sz="28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87876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pogi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5882"/>
            <a:ext cx="5421923" cy="703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5">
            <a:extLst>
              <a:ext uri="{FF2B5EF4-FFF2-40B4-BE49-F238E27FC236}">
                <a16:creationId xmlns:a16="http://schemas.microsoft.com/office/drawing/2014/main" id="{C8E98C75-13DE-481F-B4F9-E1EA37CAAAF2}"/>
              </a:ext>
            </a:extLst>
          </p:cNvPr>
          <p:cNvSpPr txBox="1">
            <a:spLocks/>
          </p:cNvSpPr>
          <p:nvPr/>
        </p:nvSpPr>
        <p:spPr>
          <a:xfrm rot="16200000">
            <a:off x="-3049050" y="3006134"/>
            <a:ext cx="6803801" cy="448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8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Padlófűtés</a:t>
            </a:r>
            <a:endParaRPr lang="de-AT" sz="28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30450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pogi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350" y="1125538"/>
            <a:ext cx="11643458" cy="558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55" name="Oval 3"/>
          <p:cNvSpPr>
            <a:spLocks noChangeArrowheads="1"/>
          </p:cNvSpPr>
          <p:nvPr/>
        </p:nvSpPr>
        <p:spPr bwMode="auto">
          <a:xfrm>
            <a:off x="9768408" y="2852936"/>
            <a:ext cx="1905000" cy="17584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z="2215"/>
          </a:p>
        </p:txBody>
      </p:sp>
      <p:sp>
        <p:nvSpPr>
          <p:cNvPr id="4" name="Titel 5">
            <a:extLst>
              <a:ext uri="{FF2B5EF4-FFF2-40B4-BE49-F238E27FC236}">
                <a16:creationId xmlns:a16="http://schemas.microsoft.com/office/drawing/2014/main" id="{0CF888FA-38D7-47D6-B770-1CDBEC893940}"/>
              </a:ext>
            </a:extLst>
          </p:cNvPr>
          <p:cNvSpPr txBox="1">
            <a:spLocks/>
          </p:cNvSpPr>
          <p:nvPr/>
        </p:nvSpPr>
        <p:spPr>
          <a:xfrm rot="16200000">
            <a:off x="-3049050" y="3006134"/>
            <a:ext cx="6803801" cy="448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8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Padlófűtés</a:t>
            </a:r>
            <a:endParaRPr lang="de-AT" sz="28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id="{9FBC8034-EE67-4B84-B9F0-69DB9A3E3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3732167"/>
            <a:ext cx="1905000" cy="17584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z="2215"/>
          </a:p>
        </p:txBody>
      </p:sp>
    </p:spTree>
    <p:extLst>
      <p:ext uri="{BB962C8B-B14F-4D97-AF65-F5344CB8AC3E}">
        <p14:creationId xmlns:p14="http://schemas.microsoft.com/office/powerpoint/2010/main" val="4106728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273420"/>
            <a:ext cx="9144000" cy="7620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83527" tIns="41031" rIns="83527" bIns="41031"/>
          <a:lstStyle/>
          <a:p>
            <a:r>
              <a:rPr lang="hu-HU" altLang="hu-HU" sz="3323"/>
              <a:t>AUSTROTHERM lépéshang-szigetelés</a:t>
            </a:r>
            <a:endParaRPr lang="hu-HU" altLang="hu-HU"/>
          </a:p>
        </p:txBody>
      </p:sp>
      <p:sp>
        <p:nvSpPr>
          <p:cNvPr id="9" name="Alcím 3"/>
          <p:cNvSpPr txBox="1">
            <a:spLocks/>
          </p:cNvSpPr>
          <p:nvPr/>
        </p:nvSpPr>
        <p:spPr>
          <a:xfrm>
            <a:off x="1685764" y="2365276"/>
            <a:ext cx="9144000" cy="2664296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hu-HU" sz="4000" kern="0" dirty="0">
                <a:solidFill>
                  <a:srgbClr val="C00000"/>
                </a:solidFill>
              </a:rPr>
              <a:t>Ha padlót kell fogni</a:t>
            </a:r>
          </a:p>
          <a:p>
            <a:pPr algn="ctr"/>
            <a:endParaRPr lang="hu-HU" sz="4000" kern="0" dirty="0">
              <a:solidFill>
                <a:srgbClr val="C00000"/>
              </a:solidFill>
            </a:endParaRPr>
          </a:p>
          <a:p>
            <a:pPr algn="ctr"/>
            <a:r>
              <a:rPr lang="hu-HU" sz="2000" b="0" kern="0" dirty="0">
                <a:solidFill>
                  <a:srgbClr val="C00000"/>
                </a:solidFill>
              </a:rPr>
              <a:t>Austrotherm padló hő- és hangszigetelési megoldások</a:t>
            </a:r>
          </a:p>
          <a:p>
            <a:pPr algn="ctr"/>
            <a:endParaRPr lang="hu-HU" sz="4000" kern="0" dirty="0">
              <a:solidFill>
                <a:srgbClr val="C00000"/>
              </a:solidFill>
            </a:endParaRPr>
          </a:p>
          <a:p>
            <a:pPr algn="ctr"/>
            <a:endParaRPr lang="hu-HU" kern="0" dirty="0">
              <a:solidFill>
                <a:srgbClr val="C00000"/>
              </a:solidFill>
            </a:endParaRPr>
          </a:p>
          <a:p>
            <a:pPr algn="ctr"/>
            <a:endParaRPr lang="hu-HU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8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pogi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1125538"/>
            <a:ext cx="11376821" cy="569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03" name="Oval 3"/>
          <p:cNvSpPr>
            <a:spLocks noChangeArrowheads="1"/>
          </p:cNvSpPr>
          <p:nvPr/>
        </p:nvSpPr>
        <p:spPr bwMode="auto">
          <a:xfrm>
            <a:off x="5928360" y="2962657"/>
            <a:ext cx="2983992" cy="273757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z="2215"/>
          </a:p>
        </p:txBody>
      </p:sp>
      <p:sp>
        <p:nvSpPr>
          <p:cNvPr id="4" name="Titel 5">
            <a:extLst>
              <a:ext uri="{FF2B5EF4-FFF2-40B4-BE49-F238E27FC236}">
                <a16:creationId xmlns:a16="http://schemas.microsoft.com/office/drawing/2014/main" id="{A938D6B7-5A2E-4643-9A01-A6D849F1C2C0}"/>
              </a:ext>
            </a:extLst>
          </p:cNvPr>
          <p:cNvSpPr txBox="1">
            <a:spLocks/>
          </p:cNvSpPr>
          <p:nvPr/>
        </p:nvSpPr>
        <p:spPr>
          <a:xfrm rot="16200000">
            <a:off x="-3049050" y="3006134"/>
            <a:ext cx="6803801" cy="448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8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Padlófűtés</a:t>
            </a:r>
            <a:endParaRPr lang="de-AT" sz="28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67398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csőtávolság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1539"/>
            <a:ext cx="9144000" cy="541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30" name="Line 6"/>
          <p:cNvSpPr>
            <a:spLocks noChangeShapeType="1"/>
          </p:cNvSpPr>
          <p:nvPr/>
        </p:nvSpPr>
        <p:spPr bwMode="auto">
          <a:xfrm flipH="1">
            <a:off x="7848600" y="4273061"/>
            <a:ext cx="76200" cy="281354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z="2215"/>
          </a:p>
        </p:txBody>
      </p:sp>
      <p:sp>
        <p:nvSpPr>
          <p:cNvPr id="129031" name="Text Box 7"/>
          <p:cNvSpPr txBox="1">
            <a:spLocks noChangeArrowheads="1"/>
          </p:cNvSpPr>
          <p:nvPr/>
        </p:nvSpPr>
        <p:spPr bwMode="auto">
          <a:xfrm>
            <a:off x="5029200" y="3845449"/>
            <a:ext cx="838200" cy="433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altLang="hu-HU" sz="2215" b="1" dirty="0"/>
              <a:t>75</a:t>
            </a:r>
            <a:endParaRPr lang="hu-HU" altLang="hu-HU" sz="2215" dirty="0"/>
          </a:p>
        </p:txBody>
      </p:sp>
      <p:sp>
        <p:nvSpPr>
          <p:cNvPr id="129032" name="Text Box 8"/>
          <p:cNvSpPr txBox="1">
            <a:spLocks noChangeArrowheads="1"/>
          </p:cNvSpPr>
          <p:nvPr/>
        </p:nvSpPr>
        <p:spPr bwMode="auto">
          <a:xfrm>
            <a:off x="6629400" y="4619172"/>
            <a:ext cx="838200" cy="433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altLang="hu-HU" sz="2215" b="1" dirty="0"/>
              <a:t>150</a:t>
            </a:r>
            <a:endParaRPr lang="hu-HU" altLang="hu-HU" sz="2215" dirty="0"/>
          </a:p>
        </p:txBody>
      </p:sp>
      <p:sp>
        <p:nvSpPr>
          <p:cNvPr id="129033" name="Line 9"/>
          <p:cNvSpPr>
            <a:spLocks noChangeShapeType="1"/>
          </p:cNvSpPr>
          <p:nvPr/>
        </p:nvSpPr>
        <p:spPr bwMode="auto">
          <a:xfrm>
            <a:off x="5943600" y="4624754"/>
            <a:ext cx="19812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z="2215" dirty="0"/>
          </a:p>
        </p:txBody>
      </p:sp>
      <p:sp>
        <p:nvSpPr>
          <p:cNvPr id="129034" name="Line 10"/>
          <p:cNvSpPr>
            <a:spLocks noChangeShapeType="1"/>
          </p:cNvSpPr>
          <p:nvPr/>
        </p:nvSpPr>
        <p:spPr bwMode="auto">
          <a:xfrm>
            <a:off x="4953000" y="4273062"/>
            <a:ext cx="9906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z="2215"/>
          </a:p>
        </p:txBody>
      </p:sp>
      <p:sp>
        <p:nvSpPr>
          <p:cNvPr id="129035" name="Line 11"/>
          <p:cNvSpPr>
            <a:spLocks noChangeShapeType="1"/>
          </p:cNvSpPr>
          <p:nvPr/>
        </p:nvSpPr>
        <p:spPr bwMode="auto">
          <a:xfrm>
            <a:off x="6019800" y="3780692"/>
            <a:ext cx="25146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z="2215"/>
          </a:p>
        </p:txBody>
      </p:sp>
      <p:sp>
        <p:nvSpPr>
          <p:cNvPr id="129036" name="Text Box 12"/>
          <p:cNvSpPr txBox="1">
            <a:spLocks noChangeArrowheads="1"/>
          </p:cNvSpPr>
          <p:nvPr/>
        </p:nvSpPr>
        <p:spPr bwMode="auto">
          <a:xfrm>
            <a:off x="6553200" y="3353079"/>
            <a:ext cx="838200" cy="433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altLang="hu-HU" sz="2215" b="1" dirty="0"/>
              <a:t>225</a:t>
            </a:r>
            <a:endParaRPr lang="hu-HU" altLang="hu-HU" sz="2215" dirty="0"/>
          </a:p>
        </p:txBody>
      </p:sp>
      <p:sp>
        <p:nvSpPr>
          <p:cNvPr id="13" name="Titel 5">
            <a:extLst>
              <a:ext uri="{FF2B5EF4-FFF2-40B4-BE49-F238E27FC236}">
                <a16:creationId xmlns:a16="http://schemas.microsoft.com/office/drawing/2014/main" id="{F03BD5E9-2A58-429C-AF75-754EA095CB49}"/>
              </a:ext>
            </a:extLst>
          </p:cNvPr>
          <p:cNvSpPr txBox="1">
            <a:spLocks/>
          </p:cNvSpPr>
          <p:nvPr/>
        </p:nvSpPr>
        <p:spPr>
          <a:xfrm rot="16200000">
            <a:off x="-3049050" y="3006134"/>
            <a:ext cx="6803801" cy="448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8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Padlófűtés</a:t>
            </a:r>
            <a:endParaRPr lang="de-AT" sz="28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448811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-531440"/>
            <a:ext cx="11368944" cy="7579296"/>
          </a:xfrm>
          <a:prstGeom prst="rect">
            <a:avLst/>
          </a:prstGeom>
        </p:spPr>
      </p:pic>
      <p:sp>
        <p:nvSpPr>
          <p:cNvPr id="3" name="Titel 5">
            <a:extLst>
              <a:ext uri="{FF2B5EF4-FFF2-40B4-BE49-F238E27FC236}">
                <a16:creationId xmlns:a16="http://schemas.microsoft.com/office/drawing/2014/main" id="{9314F44A-8111-49DD-B048-FCB1D519526A}"/>
              </a:ext>
            </a:extLst>
          </p:cNvPr>
          <p:cNvSpPr txBox="1">
            <a:spLocks/>
          </p:cNvSpPr>
          <p:nvPr/>
        </p:nvSpPr>
        <p:spPr>
          <a:xfrm rot="16200000">
            <a:off x="-3049050" y="3006134"/>
            <a:ext cx="6803801" cy="448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8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Padlófűtés</a:t>
            </a:r>
            <a:endParaRPr lang="de-AT" sz="28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64567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35017" y="1336432"/>
            <a:ext cx="8721969" cy="492369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83527" tIns="41031" rIns="83527" bIns="41031"/>
          <a:lstStyle/>
          <a:p>
            <a:r>
              <a:rPr lang="hu-HU" altLang="hu-HU" sz="3323"/>
              <a:t>A lépéshang-szigetelés rétegrendje</a:t>
            </a:r>
            <a:endParaRPr lang="hu-HU" altLang="hu-HU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066195" y="2276872"/>
            <a:ext cx="1685989" cy="4826532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83527" tIns="41031" rIns="83527" bIns="41031"/>
          <a:lstStyle/>
          <a:p>
            <a:pPr marL="0" indent="0">
              <a:buNone/>
            </a:pPr>
            <a:endParaRPr lang="hu-HU" altLang="hu-HU" sz="2585" dirty="0">
              <a:solidFill>
                <a:schemeClr val="folHlink"/>
              </a:solidFill>
            </a:endParaRPr>
          </a:p>
          <a:p>
            <a:pPr marL="0" indent="0">
              <a:buClr>
                <a:srgbClr val="FF0000"/>
              </a:buClr>
              <a:buSzPct val="80000"/>
              <a:buNone/>
            </a:pPr>
            <a:r>
              <a:rPr lang="hu-HU" altLang="hu-HU" sz="2000" dirty="0">
                <a:latin typeface="+mj-lt"/>
              </a:rPr>
              <a:t>Tömeg</a:t>
            </a:r>
          </a:p>
          <a:p>
            <a:pPr marL="0" indent="0">
              <a:buClr>
                <a:srgbClr val="FF0000"/>
              </a:buClr>
              <a:buSzPct val="80000"/>
              <a:buNone/>
            </a:pPr>
            <a:endParaRPr lang="hu-HU" altLang="hu-HU" sz="2000" dirty="0">
              <a:latin typeface="+mj-lt"/>
            </a:endParaRPr>
          </a:p>
          <a:p>
            <a:pPr marL="0" indent="0">
              <a:buClr>
                <a:srgbClr val="FF0000"/>
              </a:buClr>
              <a:buSzPct val="80000"/>
              <a:buNone/>
            </a:pPr>
            <a:r>
              <a:rPr lang="hu-HU" altLang="hu-HU" sz="2000" dirty="0">
                <a:latin typeface="+mj-lt"/>
              </a:rPr>
              <a:t>Rugó</a:t>
            </a:r>
          </a:p>
          <a:p>
            <a:pPr marL="0" indent="0">
              <a:buClr>
                <a:srgbClr val="FF0000"/>
              </a:buClr>
              <a:buSzPct val="80000"/>
              <a:buNone/>
            </a:pPr>
            <a:endParaRPr lang="hu-HU" altLang="hu-HU" sz="2000" dirty="0">
              <a:latin typeface="+mj-lt"/>
            </a:endParaRPr>
          </a:p>
          <a:p>
            <a:pPr marL="0" indent="0">
              <a:buClr>
                <a:srgbClr val="FF0000"/>
              </a:buClr>
              <a:buSzPct val="80000"/>
              <a:buNone/>
            </a:pPr>
            <a:r>
              <a:rPr lang="hu-HU" altLang="hu-HU" sz="2000" dirty="0">
                <a:latin typeface="+mj-lt"/>
              </a:rPr>
              <a:t>Tömeg</a:t>
            </a:r>
          </a:p>
          <a:p>
            <a:pPr>
              <a:buClr>
                <a:srgbClr val="FF0000"/>
              </a:buClr>
              <a:buSzPct val="80000"/>
              <a:buFont typeface="Wingdings 3" panose="05040102010807070707" pitchFamily="18" charset="2"/>
              <a:buChar char="u"/>
            </a:pPr>
            <a:endParaRPr lang="hu-HU" altLang="hu-HU" sz="2000" dirty="0">
              <a:latin typeface="+mj-lt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186" y="1208112"/>
            <a:ext cx="3968758" cy="4021088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26EC34E8-83BF-40E3-B6D4-2AB5402547B2}"/>
              </a:ext>
            </a:extLst>
          </p:cNvPr>
          <p:cNvSpPr txBox="1">
            <a:spLocks/>
          </p:cNvSpPr>
          <p:nvPr/>
        </p:nvSpPr>
        <p:spPr>
          <a:xfrm rot="16200000">
            <a:off x="-3049050" y="3006134"/>
            <a:ext cx="6803801" cy="448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8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Lépéshang-szigetelés</a:t>
            </a:r>
            <a:endParaRPr lang="de-AT" sz="28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0A2D63D-B9A3-4B89-974A-121168525E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3"/>
              </a:clrFrom>
              <a:clrTo>
                <a:srgbClr val="FFFFF3">
                  <a:alpha val="0"/>
                </a:srgbClr>
              </a:clrTo>
            </a:clrChange>
            <a:grayscl/>
          </a:blip>
          <a:srcRect l="30883" r="30883" b="22257"/>
          <a:stretch/>
        </p:blipFill>
        <p:spPr>
          <a:xfrm>
            <a:off x="7829883" y="1582616"/>
            <a:ext cx="2808312" cy="2861694"/>
          </a:xfrm>
          <a:prstGeom prst="rect">
            <a:avLst/>
          </a:prstGeom>
        </p:spPr>
      </p:pic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8CE0963B-5602-461F-9216-1D28A5381A66}"/>
              </a:ext>
            </a:extLst>
          </p:cNvPr>
          <p:cNvCxnSpPr>
            <a:cxnSpLocks/>
          </p:cNvCxnSpPr>
          <p:nvPr/>
        </p:nvCxnSpPr>
        <p:spPr>
          <a:xfrm flipV="1">
            <a:off x="4058967" y="3013463"/>
            <a:ext cx="2007228" cy="39581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E3C8F361-43BC-4C28-99E9-7FE9FEE9467E}"/>
              </a:ext>
            </a:extLst>
          </p:cNvPr>
          <p:cNvCxnSpPr>
            <a:cxnSpLocks/>
          </p:cNvCxnSpPr>
          <p:nvPr/>
        </p:nvCxnSpPr>
        <p:spPr>
          <a:xfrm>
            <a:off x="7300941" y="3013463"/>
            <a:ext cx="1714118" cy="20453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id="{D864275E-FAA4-4574-8C45-A1DF7577C1FB}"/>
              </a:ext>
            </a:extLst>
          </p:cNvPr>
          <p:cNvCxnSpPr>
            <a:cxnSpLocks/>
          </p:cNvCxnSpPr>
          <p:nvPr/>
        </p:nvCxnSpPr>
        <p:spPr>
          <a:xfrm>
            <a:off x="7099431" y="3735499"/>
            <a:ext cx="1915628" cy="5965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>
            <a:extLst>
              <a:ext uri="{FF2B5EF4-FFF2-40B4-BE49-F238E27FC236}">
                <a16:creationId xmlns:a16="http://schemas.microsoft.com/office/drawing/2014/main" id="{A06AEA65-93A7-41AA-BF1D-A0AE63656C4B}"/>
              </a:ext>
            </a:extLst>
          </p:cNvPr>
          <p:cNvCxnSpPr>
            <a:cxnSpLocks/>
          </p:cNvCxnSpPr>
          <p:nvPr/>
        </p:nvCxnSpPr>
        <p:spPr>
          <a:xfrm flipV="1">
            <a:off x="4223792" y="3646037"/>
            <a:ext cx="1872208" cy="8946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>
            <a:extLst>
              <a:ext uri="{FF2B5EF4-FFF2-40B4-BE49-F238E27FC236}">
                <a16:creationId xmlns:a16="http://schemas.microsoft.com/office/drawing/2014/main" id="{4AF76C8F-212A-48C1-A3DC-D5A536F65B09}"/>
              </a:ext>
            </a:extLst>
          </p:cNvPr>
          <p:cNvCxnSpPr>
            <a:cxnSpLocks/>
          </p:cNvCxnSpPr>
          <p:nvPr/>
        </p:nvCxnSpPr>
        <p:spPr>
          <a:xfrm flipV="1">
            <a:off x="4223792" y="4298349"/>
            <a:ext cx="1872208" cy="8946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19">
            <a:extLst>
              <a:ext uri="{FF2B5EF4-FFF2-40B4-BE49-F238E27FC236}">
                <a16:creationId xmlns:a16="http://schemas.microsoft.com/office/drawing/2014/main" id="{F21557EB-BD99-4017-8178-C72C9E16EB33}"/>
              </a:ext>
            </a:extLst>
          </p:cNvPr>
          <p:cNvCxnSpPr>
            <a:cxnSpLocks/>
          </p:cNvCxnSpPr>
          <p:nvPr/>
        </p:nvCxnSpPr>
        <p:spPr>
          <a:xfrm>
            <a:off x="7300941" y="4402661"/>
            <a:ext cx="1486999" cy="4164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4255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35017" y="1336432"/>
            <a:ext cx="8721969" cy="492369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83527" tIns="41031" rIns="83527" bIns="41031"/>
          <a:lstStyle/>
          <a:p>
            <a:r>
              <a:rPr lang="hu-HU" altLang="hu-HU" sz="3323"/>
              <a:t>A lépéshang-szigetelés rétegrendje</a:t>
            </a:r>
            <a:endParaRPr lang="hu-HU" altLang="hu-HU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066195" y="2276872"/>
            <a:ext cx="5646429" cy="4826532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83527" tIns="41031" rIns="83527" bIns="41031"/>
          <a:lstStyle/>
          <a:p>
            <a:pPr marL="0" indent="0">
              <a:buNone/>
            </a:pPr>
            <a:endParaRPr lang="hu-HU" altLang="hu-HU" sz="2585" dirty="0">
              <a:solidFill>
                <a:schemeClr val="folHlink"/>
              </a:solidFill>
            </a:endParaRPr>
          </a:p>
          <a:p>
            <a:pPr marL="0" indent="0">
              <a:buClr>
                <a:srgbClr val="FF0000"/>
              </a:buClr>
              <a:buSzPct val="80000"/>
              <a:buNone/>
            </a:pPr>
            <a:r>
              <a:rPr lang="hu-HU" altLang="hu-HU" sz="2000" dirty="0">
                <a:latin typeface="+mj-lt"/>
              </a:rPr>
              <a:t>Nagyobb tömeg: vastagabb úszóbeton</a:t>
            </a:r>
          </a:p>
          <a:p>
            <a:pPr marL="0" indent="0">
              <a:buClr>
                <a:srgbClr val="FF0000"/>
              </a:buClr>
              <a:buSzPct val="80000"/>
              <a:buNone/>
            </a:pPr>
            <a:endParaRPr lang="hu-HU" altLang="hu-HU" sz="2000" dirty="0">
              <a:latin typeface="+mj-lt"/>
            </a:endParaRPr>
          </a:p>
          <a:p>
            <a:pPr marL="0" indent="0">
              <a:buClr>
                <a:srgbClr val="FF0000"/>
              </a:buClr>
              <a:buSzPct val="80000"/>
              <a:buNone/>
            </a:pPr>
            <a:r>
              <a:rPr lang="hu-HU" altLang="hu-HU" sz="2000" dirty="0">
                <a:latin typeface="+mj-lt"/>
              </a:rPr>
              <a:t>Lágyabb rugó</a:t>
            </a:r>
          </a:p>
          <a:p>
            <a:pPr marL="0" indent="0">
              <a:buClr>
                <a:srgbClr val="FF0000"/>
              </a:buClr>
              <a:buSzPct val="80000"/>
              <a:buNone/>
            </a:pPr>
            <a:r>
              <a:rPr lang="hu-HU" altLang="hu-HU" sz="2000" dirty="0">
                <a:latin typeface="+mj-lt"/>
              </a:rPr>
              <a:t>Vastagabb úsztatóréteg</a:t>
            </a:r>
          </a:p>
          <a:p>
            <a:pPr marL="0" indent="0">
              <a:buClr>
                <a:srgbClr val="FF0000"/>
              </a:buClr>
              <a:buSzPct val="80000"/>
              <a:buNone/>
            </a:pPr>
            <a:endParaRPr lang="hu-HU" altLang="hu-HU" sz="2000" dirty="0">
              <a:latin typeface="+mj-lt"/>
            </a:endParaRPr>
          </a:p>
          <a:p>
            <a:pPr marL="0" indent="0">
              <a:buClr>
                <a:srgbClr val="FF0000"/>
              </a:buClr>
              <a:buSzPct val="80000"/>
              <a:buNone/>
            </a:pPr>
            <a:r>
              <a:rPr lang="hu-HU" altLang="hu-HU" sz="2000" dirty="0">
                <a:latin typeface="+mj-lt"/>
              </a:rPr>
              <a:t>Nagyobb tömegű födém</a:t>
            </a:r>
          </a:p>
          <a:p>
            <a:pPr>
              <a:buClr>
                <a:srgbClr val="FF0000"/>
              </a:buClr>
              <a:buSzPct val="80000"/>
              <a:buFont typeface="Wingdings 3" panose="05040102010807070707" pitchFamily="18" charset="2"/>
              <a:buChar char="u"/>
            </a:pPr>
            <a:endParaRPr lang="hu-HU" altLang="hu-HU" sz="2000" dirty="0">
              <a:latin typeface="+mj-lt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186" y="1208112"/>
            <a:ext cx="3968758" cy="4021088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26EC34E8-83BF-40E3-B6D4-2AB5402547B2}"/>
              </a:ext>
            </a:extLst>
          </p:cNvPr>
          <p:cNvSpPr txBox="1">
            <a:spLocks/>
          </p:cNvSpPr>
          <p:nvPr/>
        </p:nvSpPr>
        <p:spPr>
          <a:xfrm rot="16200000">
            <a:off x="-3049050" y="3006134"/>
            <a:ext cx="6803801" cy="448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8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A jó lépéshang-szigetelés</a:t>
            </a:r>
            <a:endParaRPr lang="de-AT" sz="28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8CE0963B-5602-461F-9216-1D28A5381A66}"/>
              </a:ext>
            </a:extLst>
          </p:cNvPr>
          <p:cNvCxnSpPr>
            <a:cxnSpLocks/>
          </p:cNvCxnSpPr>
          <p:nvPr/>
        </p:nvCxnSpPr>
        <p:spPr>
          <a:xfrm flipV="1">
            <a:off x="4058967" y="3013463"/>
            <a:ext cx="2007228" cy="39581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>
            <a:extLst>
              <a:ext uri="{FF2B5EF4-FFF2-40B4-BE49-F238E27FC236}">
                <a16:creationId xmlns:a16="http://schemas.microsoft.com/office/drawing/2014/main" id="{A06AEA65-93A7-41AA-BF1D-A0AE63656C4B}"/>
              </a:ext>
            </a:extLst>
          </p:cNvPr>
          <p:cNvCxnSpPr>
            <a:cxnSpLocks/>
          </p:cNvCxnSpPr>
          <p:nvPr/>
        </p:nvCxnSpPr>
        <p:spPr>
          <a:xfrm flipV="1">
            <a:off x="4223792" y="3646037"/>
            <a:ext cx="1872208" cy="8946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>
            <a:extLst>
              <a:ext uri="{FF2B5EF4-FFF2-40B4-BE49-F238E27FC236}">
                <a16:creationId xmlns:a16="http://schemas.microsoft.com/office/drawing/2014/main" id="{4AF76C8F-212A-48C1-A3DC-D5A536F65B09}"/>
              </a:ext>
            </a:extLst>
          </p:cNvPr>
          <p:cNvCxnSpPr>
            <a:cxnSpLocks/>
          </p:cNvCxnSpPr>
          <p:nvPr/>
        </p:nvCxnSpPr>
        <p:spPr>
          <a:xfrm>
            <a:off x="4223792" y="4387811"/>
            <a:ext cx="1842403" cy="26532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562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65961" y="2042160"/>
            <a:ext cx="8214359" cy="4419600"/>
          </a:xfrm>
          <a:noFill/>
          <a:ln/>
        </p:spPr>
        <p:txBody>
          <a:bodyPr lIns="90488" tIns="44450" rIns="90488" bIns="44450"/>
          <a:lstStyle/>
          <a:p>
            <a:pPr>
              <a:lnSpc>
                <a:spcPct val="90000"/>
              </a:lnSpc>
              <a:buClr>
                <a:srgbClr val="FF0000"/>
              </a:buClr>
              <a:buSzPct val="80000"/>
              <a:buFont typeface="Wingdings 3" panose="05040102010807070707" pitchFamily="18" charset="2"/>
              <a:buChar char="u"/>
            </a:pPr>
            <a:r>
              <a:rPr lang="hu-HU" sz="2000" dirty="0">
                <a:latin typeface="+mj-lt"/>
              </a:rPr>
              <a:t>Súlyozott szabványos </a:t>
            </a:r>
            <a:r>
              <a:rPr lang="hu-HU" sz="2000" dirty="0" err="1">
                <a:latin typeface="+mj-lt"/>
              </a:rPr>
              <a:t>lépéshangnyomásszint</a:t>
            </a:r>
            <a:r>
              <a:rPr lang="hu-HU" sz="2000" dirty="0">
                <a:latin typeface="+mj-lt"/>
              </a:rPr>
              <a:t> </a:t>
            </a:r>
            <a:r>
              <a:rPr lang="hu-HU" sz="2000" dirty="0" err="1">
                <a:latin typeface="+mj-lt"/>
              </a:rPr>
              <a:t>L’</a:t>
            </a:r>
            <a:r>
              <a:rPr lang="hu-HU" sz="2000" baseline="-25000" dirty="0" err="1">
                <a:latin typeface="+mj-lt"/>
              </a:rPr>
              <a:t>n</a:t>
            </a:r>
            <a:r>
              <a:rPr lang="hu-HU" sz="2000" baseline="-25000" dirty="0">
                <a:latin typeface="+mj-lt"/>
              </a:rPr>
              <a:t>,w</a:t>
            </a:r>
            <a:r>
              <a:rPr lang="hu-HU" sz="2000" dirty="0">
                <a:latin typeface="+mj-lt"/>
              </a:rPr>
              <a:t> [dB]</a:t>
            </a:r>
          </a:p>
          <a:p>
            <a:pPr>
              <a:lnSpc>
                <a:spcPct val="90000"/>
              </a:lnSpc>
              <a:buClr>
                <a:srgbClr val="FF0000"/>
              </a:buClr>
              <a:buSzPct val="80000"/>
              <a:buFont typeface="Wingdings 3" panose="05040102010807070707" pitchFamily="18" charset="2"/>
              <a:buChar char="u"/>
            </a:pPr>
            <a:endParaRPr lang="hu-HU" sz="2000" dirty="0">
              <a:latin typeface="+mj-lt"/>
            </a:endParaRPr>
          </a:p>
          <a:p>
            <a:pPr>
              <a:lnSpc>
                <a:spcPct val="90000"/>
              </a:lnSpc>
              <a:buClr>
                <a:srgbClr val="FF0000"/>
              </a:buClr>
              <a:buSzPct val="80000"/>
              <a:buFont typeface="Wingdings 3" panose="05040102010807070707" pitchFamily="18" charset="2"/>
              <a:buChar char="u"/>
            </a:pPr>
            <a:r>
              <a:rPr lang="hu-HU" sz="2000" dirty="0">
                <a:latin typeface="+mj-lt"/>
              </a:rPr>
              <a:t>A szokásos esetekben: </a:t>
            </a:r>
            <a:r>
              <a:rPr lang="hu-HU" sz="2000" dirty="0" err="1">
                <a:latin typeface="+mj-lt"/>
              </a:rPr>
              <a:t>max</a:t>
            </a:r>
            <a:r>
              <a:rPr lang="hu-HU" sz="2000" dirty="0">
                <a:latin typeface="+mj-lt"/>
              </a:rPr>
              <a:t> 55 dB</a:t>
            </a:r>
          </a:p>
          <a:p>
            <a:pPr>
              <a:lnSpc>
                <a:spcPct val="90000"/>
              </a:lnSpc>
              <a:buClr>
                <a:srgbClr val="FF0000"/>
              </a:buClr>
              <a:buSzPct val="80000"/>
              <a:buFont typeface="Wingdings 3" panose="05040102010807070707" pitchFamily="18" charset="2"/>
              <a:buChar char="u"/>
            </a:pPr>
            <a:endParaRPr lang="hu-HU" sz="2000" dirty="0">
              <a:latin typeface="+mj-lt"/>
            </a:endParaRPr>
          </a:p>
          <a:p>
            <a:pPr>
              <a:lnSpc>
                <a:spcPct val="90000"/>
              </a:lnSpc>
              <a:buClr>
                <a:srgbClr val="FF0000"/>
              </a:buClr>
              <a:buSzPct val="80000"/>
              <a:buFont typeface="Wingdings 3" panose="05040102010807070707" pitchFamily="18" charset="2"/>
              <a:buChar char="u"/>
            </a:pPr>
            <a:r>
              <a:rPr lang="hu-HU" sz="2000" dirty="0">
                <a:latin typeface="+mj-lt"/>
              </a:rPr>
              <a:t>A szubjektív megítélés:</a:t>
            </a:r>
          </a:p>
          <a:p>
            <a:pPr>
              <a:lnSpc>
                <a:spcPct val="90000"/>
              </a:lnSpc>
              <a:buClr>
                <a:srgbClr val="FF0000"/>
              </a:buClr>
              <a:buSzPct val="80000"/>
              <a:buFont typeface="Wingdings 3" panose="05040102010807070707" pitchFamily="18" charset="2"/>
              <a:buChar char="u"/>
            </a:pPr>
            <a:endParaRPr lang="hu-HU" sz="1000" dirty="0">
              <a:latin typeface="+mj-lt"/>
            </a:endParaRPr>
          </a:p>
          <a:p>
            <a:pPr lvl="1">
              <a:lnSpc>
                <a:spcPct val="90000"/>
              </a:lnSpc>
              <a:buClr>
                <a:srgbClr val="FF0000"/>
              </a:buClr>
              <a:buSzPct val="80000"/>
              <a:buFont typeface="Wingdings 3" panose="05040102010807070707" pitchFamily="18" charset="2"/>
              <a:buChar char="u"/>
            </a:pPr>
            <a:r>
              <a:rPr lang="hu-HU" sz="2000" dirty="0">
                <a:latin typeface="+mj-lt"/>
              </a:rPr>
              <a:t>járkálás: nehezen hallható</a:t>
            </a:r>
          </a:p>
          <a:p>
            <a:pPr lvl="1">
              <a:lnSpc>
                <a:spcPct val="90000"/>
              </a:lnSpc>
              <a:buClr>
                <a:srgbClr val="FF0000"/>
              </a:buClr>
              <a:buSzPct val="80000"/>
              <a:buFont typeface="Wingdings 3" panose="05040102010807070707" pitchFamily="18" charset="2"/>
              <a:buChar char="u"/>
            </a:pPr>
            <a:r>
              <a:rPr lang="hu-HU" sz="2000" dirty="0">
                <a:latin typeface="+mj-lt"/>
              </a:rPr>
              <a:t>bútortologatás: hallható</a:t>
            </a:r>
          </a:p>
        </p:txBody>
      </p:sp>
      <p:sp>
        <p:nvSpPr>
          <p:cNvPr id="4" name="Titel 5">
            <a:extLst>
              <a:ext uri="{FF2B5EF4-FFF2-40B4-BE49-F238E27FC236}">
                <a16:creationId xmlns:a16="http://schemas.microsoft.com/office/drawing/2014/main" id="{4E211F59-B6B6-4EF2-B3CB-C898B4486533}"/>
              </a:ext>
            </a:extLst>
          </p:cNvPr>
          <p:cNvSpPr txBox="1">
            <a:spLocks/>
          </p:cNvSpPr>
          <p:nvPr/>
        </p:nvSpPr>
        <p:spPr>
          <a:xfrm rot="16200000">
            <a:off x="-3049050" y="3006134"/>
            <a:ext cx="6803801" cy="448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8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Követelmények</a:t>
            </a:r>
            <a:endParaRPr lang="de-AT" sz="28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60736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8547" name="Picture 3"/>
          <p:cNvPicPr>
            <a:picLocks noChangeAspect="1" noChangeArrowheads="1"/>
          </p:cNvPicPr>
          <p:nvPr/>
        </p:nvPicPr>
        <p:blipFill>
          <a:blip r:embed="rId3" cstate="print"/>
          <a:srcRect l="18150" t="14800" r="22000" b="15867"/>
          <a:stretch>
            <a:fillRect/>
          </a:stretch>
        </p:blipFill>
        <p:spPr bwMode="auto">
          <a:xfrm>
            <a:off x="1556846" y="1125538"/>
            <a:ext cx="7924800" cy="516403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sp>
        <p:nvSpPr>
          <p:cNvPr id="5" name="Titel 5">
            <a:extLst>
              <a:ext uri="{FF2B5EF4-FFF2-40B4-BE49-F238E27FC236}">
                <a16:creationId xmlns:a16="http://schemas.microsoft.com/office/drawing/2014/main" id="{611D28B3-0FE1-4530-9225-8C61053144FA}"/>
              </a:ext>
            </a:extLst>
          </p:cNvPr>
          <p:cNvSpPr txBox="1">
            <a:spLocks/>
          </p:cNvSpPr>
          <p:nvPr/>
        </p:nvSpPr>
        <p:spPr>
          <a:xfrm rot="16200000">
            <a:off x="-3049050" y="3006134"/>
            <a:ext cx="6803801" cy="448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800" b="1" kern="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Úsztattott</a:t>
            </a:r>
            <a:r>
              <a:rPr lang="hu-HU" sz="28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padló a gyakorlatban</a:t>
            </a:r>
            <a:endParaRPr lang="de-AT" sz="28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573145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35017" y="1336432"/>
            <a:ext cx="8721969" cy="492369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83527" tIns="41031" rIns="83527" bIns="41031"/>
          <a:lstStyle/>
          <a:p>
            <a:r>
              <a:rPr lang="hu-HU" altLang="hu-HU" sz="3323"/>
              <a:t>A lépéshang-szigetelés rétegrendje</a:t>
            </a:r>
            <a:endParaRPr lang="hu-HU" altLang="hu-HU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0" y="1635369"/>
            <a:ext cx="4572000" cy="4466492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83527" tIns="41031" rIns="83527" bIns="41031"/>
          <a:lstStyle/>
          <a:p>
            <a:endParaRPr lang="hu-HU" altLang="hu-HU" sz="2585" dirty="0">
              <a:solidFill>
                <a:schemeClr val="folHlink"/>
              </a:solidFill>
            </a:endParaRPr>
          </a:p>
          <a:p>
            <a:pPr>
              <a:buClr>
                <a:srgbClr val="FF0000"/>
              </a:buClr>
              <a:buSzPct val="80000"/>
              <a:buFont typeface="Wingdings 3" panose="05040102010807070707" pitchFamily="18" charset="2"/>
              <a:buChar char="u"/>
            </a:pPr>
            <a:r>
              <a:rPr lang="hu-HU" altLang="hu-HU" sz="2000" dirty="0">
                <a:latin typeface="+mj-lt"/>
              </a:rPr>
              <a:t>padlóburkolat</a:t>
            </a:r>
          </a:p>
          <a:p>
            <a:pPr>
              <a:buClr>
                <a:srgbClr val="FF0000"/>
              </a:buClr>
              <a:buSzPct val="80000"/>
              <a:buFont typeface="Wingdings 3" panose="05040102010807070707" pitchFamily="18" charset="2"/>
              <a:buChar char="u"/>
            </a:pPr>
            <a:r>
              <a:rPr lang="hu-HU" altLang="hu-HU" sz="2000" dirty="0">
                <a:latin typeface="+mj-lt"/>
              </a:rPr>
              <a:t>aljzatbeton - úszóréteg</a:t>
            </a:r>
          </a:p>
          <a:p>
            <a:pPr>
              <a:buClr>
                <a:srgbClr val="FF0000"/>
              </a:buClr>
              <a:buSzPct val="80000"/>
              <a:buFont typeface="Wingdings 3" panose="05040102010807070707" pitchFamily="18" charset="2"/>
              <a:buChar char="u"/>
            </a:pPr>
            <a:r>
              <a:rPr lang="hu-HU" altLang="hu-HU" sz="2000" dirty="0">
                <a:latin typeface="+mj-lt"/>
              </a:rPr>
              <a:t>technológiai szigetelés</a:t>
            </a:r>
          </a:p>
          <a:p>
            <a:pPr>
              <a:buClr>
                <a:srgbClr val="FF0000"/>
              </a:buClr>
              <a:buSzPct val="80000"/>
              <a:buFont typeface="Wingdings 3" panose="05040102010807070707" pitchFamily="18" charset="2"/>
              <a:buChar char="u"/>
            </a:pPr>
            <a:r>
              <a:rPr lang="hu-HU" altLang="hu-HU" sz="2000" dirty="0">
                <a:latin typeface="+mj-lt"/>
              </a:rPr>
              <a:t>AT-L lépéshangszigetelés úsztatóréteg + peremszigetelés</a:t>
            </a:r>
          </a:p>
          <a:p>
            <a:pPr>
              <a:buClr>
                <a:srgbClr val="FF0000"/>
              </a:buClr>
              <a:buSzPct val="80000"/>
              <a:buFont typeface="Wingdings 3" panose="05040102010807070707" pitchFamily="18" charset="2"/>
              <a:buChar char="u"/>
            </a:pPr>
            <a:r>
              <a:rPr lang="hu-HU" altLang="hu-HU" sz="2000" dirty="0">
                <a:latin typeface="+mj-lt"/>
              </a:rPr>
              <a:t>(kiegészítő hőszigetelés)</a:t>
            </a:r>
          </a:p>
          <a:p>
            <a:pPr>
              <a:buClr>
                <a:srgbClr val="FF0000"/>
              </a:buClr>
              <a:buSzPct val="80000"/>
              <a:buFont typeface="Wingdings 3" panose="05040102010807070707" pitchFamily="18" charset="2"/>
              <a:buChar char="u"/>
            </a:pPr>
            <a:r>
              <a:rPr lang="hu-HU" altLang="hu-HU" sz="2000" dirty="0">
                <a:latin typeface="+mj-lt"/>
              </a:rPr>
              <a:t>(felületkiegyenlítés)</a:t>
            </a:r>
          </a:p>
          <a:p>
            <a:pPr>
              <a:buClr>
                <a:srgbClr val="FF0000"/>
              </a:buClr>
              <a:buSzPct val="80000"/>
              <a:buFont typeface="Wingdings 3" panose="05040102010807070707" pitchFamily="18" charset="2"/>
              <a:buChar char="u"/>
            </a:pPr>
            <a:r>
              <a:rPr lang="hu-HU" altLang="hu-HU" sz="2000" dirty="0">
                <a:latin typeface="+mj-lt"/>
              </a:rPr>
              <a:t>födémszerkezet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227" y="1343295"/>
            <a:ext cx="3968758" cy="4021088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26EC34E8-83BF-40E3-B6D4-2AB5402547B2}"/>
              </a:ext>
            </a:extLst>
          </p:cNvPr>
          <p:cNvSpPr txBox="1">
            <a:spLocks/>
          </p:cNvSpPr>
          <p:nvPr/>
        </p:nvSpPr>
        <p:spPr>
          <a:xfrm rot="16200000">
            <a:off x="-3049050" y="3006134"/>
            <a:ext cx="6803801" cy="448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8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Lépéshang-szigetelés</a:t>
            </a:r>
            <a:endParaRPr lang="de-AT" sz="28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314790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35017" y="1336432"/>
            <a:ext cx="8721969" cy="492369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83527" tIns="41031" rIns="83527" bIns="41031"/>
          <a:lstStyle/>
          <a:p>
            <a:r>
              <a:rPr lang="hu-HU" altLang="hu-HU" sz="3323"/>
              <a:t>A lépéshang-szigetelés rétegrendje</a:t>
            </a:r>
            <a:endParaRPr lang="hu-HU" altLang="hu-HU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0" y="1635369"/>
            <a:ext cx="4572000" cy="4466492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83527" tIns="41031" rIns="83527" bIns="41031"/>
          <a:lstStyle/>
          <a:p>
            <a:endParaRPr lang="hu-HU" altLang="hu-HU" sz="2585" dirty="0">
              <a:solidFill>
                <a:schemeClr val="folHlink"/>
              </a:solidFill>
            </a:endParaRPr>
          </a:p>
          <a:p>
            <a:pPr>
              <a:buClr>
                <a:srgbClr val="FF0000"/>
              </a:buClr>
              <a:buSzPct val="80000"/>
              <a:buFont typeface="Wingdings 3" panose="05040102010807070707" pitchFamily="18" charset="2"/>
              <a:buChar char="u"/>
            </a:pPr>
            <a:r>
              <a:rPr lang="hu-HU" altLang="hu-HU" sz="2000" dirty="0">
                <a:latin typeface="+mj-lt"/>
              </a:rPr>
              <a:t>padlóburkolat</a:t>
            </a:r>
          </a:p>
          <a:p>
            <a:pPr>
              <a:buClr>
                <a:srgbClr val="FF0000"/>
              </a:buClr>
              <a:buSzPct val="80000"/>
              <a:buFont typeface="Wingdings 3" panose="05040102010807070707" pitchFamily="18" charset="2"/>
              <a:buChar char="u"/>
            </a:pPr>
            <a:r>
              <a:rPr lang="hu-HU" altLang="hu-HU" sz="2000" dirty="0">
                <a:latin typeface="+mj-lt"/>
              </a:rPr>
              <a:t>aljzatbeton - úszóréteg</a:t>
            </a:r>
          </a:p>
          <a:p>
            <a:pPr>
              <a:buClr>
                <a:srgbClr val="FF0000"/>
              </a:buClr>
              <a:buSzPct val="80000"/>
              <a:buFont typeface="Wingdings 3" panose="05040102010807070707" pitchFamily="18" charset="2"/>
              <a:buChar char="u"/>
            </a:pPr>
            <a:r>
              <a:rPr lang="hu-HU" altLang="hu-HU" sz="2000" dirty="0">
                <a:latin typeface="+mj-lt"/>
              </a:rPr>
              <a:t>technológiai szigetelés</a:t>
            </a:r>
          </a:p>
          <a:p>
            <a:pPr>
              <a:buClr>
                <a:srgbClr val="FF0000"/>
              </a:buClr>
              <a:buSzPct val="80000"/>
              <a:buFont typeface="Wingdings 3" panose="05040102010807070707" pitchFamily="18" charset="2"/>
              <a:buChar char="u"/>
            </a:pPr>
            <a:r>
              <a:rPr lang="hu-HU" altLang="hu-HU" sz="2000" dirty="0">
                <a:latin typeface="+mj-lt"/>
              </a:rPr>
              <a:t>kiegészítő hőszigetelés</a:t>
            </a:r>
          </a:p>
          <a:p>
            <a:pPr>
              <a:buClr>
                <a:srgbClr val="FF0000"/>
              </a:buClr>
              <a:buSzPct val="80000"/>
              <a:buFont typeface="Wingdings 3" panose="05040102010807070707" pitchFamily="18" charset="2"/>
              <a:buChar char="u"/>
            </a:pPr>
            <a:r>
              <a:rPr lang="hu-HU" altLang="hu-HU" sz="2000" dirty="0">
                <a:latin typeface="+mj-lt"/>
              </a:rPr>
              <a:t>AT-L lépéshangszigetelés úsztatóréteg + peremszigetelés</a:t>
            </a:r>
          </a:p>
          <a:p>
            <a:pPr>
              <a:buClr>
                <a:srgbClr val="FF0000"/>
              </a:buClr>
              <a:buSzPct val="80000"/>
              <a:buFont typeface="Wingdings 3" panose="05040102010807070707" pitchFamily="18" charset="2"/>
              <a:buChar char="u"/>
            </a:pPr>
            <a:r>
              <a:rPr lang="hu-HU" altLang="hu-HU" sz="2000" dirty="0">
                <a:latin typeface="+mj-lt"/>
              </a:rPr>
              <a:t>(felületkiegyenlítés)</a:t>
            </a:r>
          </a:p>
          <a:p>
            <a:pPr>
              <a:buClr>
                <a:srgbClr val="FF0000"/>
              </a:buClr>
              <a:buSzPct val="80000"/>
              <a:buFont typeface="Wingdings 3" panose="05040102010807070707" pitchFamily="18" charset="2"/>
              <a:buChar char="u"/>
            </a:pPr>
            <a:r>
              <a:rPr lang="hu-HU" altLang="hu-HU" sz="2000" dirty="0">
                <a:latin typeface="+mj-lt"/>
              </a:rPr>
              <a:t>födémszerkezet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227" y="1343295"/>
            <a:ext cx="3968758" cy="4021088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26EC34E8-83BF-40E3-B6D4-2AB5402547B2}"/>
              </a:ext>
            </a:extLst>
          </p:cNvPr>
          <p:cNvSpPr txBox="1">
            <a:spLocks/>
          </p:cNvSpPr>
          <p:nvPr/>
        </p:nvSpPr>
        <p:spPr>
          <a:xfrm rot="16200000">
            <a:off x="-3049050" y="3006134"/>
            <a:ext cx="6803801" cy="448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8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Lépéshang-szigetelés</a:t>
            </a:r>
            <a:endParaRPr lang="de-AT" sz="28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omboid 6">
            <a:extLst>
              <a:ext uri="{FF2B5EF4-FFF2-40B4-BE49-F238E27FC236}">
                <a16:creationId xmlns:a16="http://schemas.microsoft.com/office/drawing/2014/main" id="{0EC9DDFC-4E72-44F0-B012-C934F69D1BA5}"/>
              </a:ext>
            </a:extLst>
          </p:cNvPr>
          <p:cNvSpPr/>
          <p:nvPr/>
        </p:nvSpPr>
        <p:spPr>
          <a:xfrm rot="20454895">
            <a:off x="4204492" y="4272154"/>
            <a:ext cx="75779" cy="72000"/>
          </a:xfrm>
          <a:prstGeom prst="parallelogram">
            <a:avLst>
              <a:gd name="adj" fmla="val 48536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Romboid 8">
            <a:extLst>
              <a:ext uri="{FF2B5EF4-FFF2-40B4-BE49-F238E27FC236}">
                <a16:creationId xmlns:a16="http://schemas.microsoft.com/office/drawing/2014/main" id="{DBA47401-15E3-41AA-AF69-A4A24FD7EF6C}"/>
              </a:ext>
            </a:extLst>
          </p:cNvPr>
          <p:cNvSpPr/>
          <p:nvPr/>
        </p:nvSpPr>
        <p:spPr>
          <a:xfrm rot="19845015">
            <a:off x="4303642" y="3911545"/>
            <a:ext cx="93281" cy="80346"/>
          </a:xfrm>
          <a:prstGeom prst="parallelogram">
            <a:avLst>
              <a:gd name="adj" fmla="val 48536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Romboid 9">
            <a:extLst>
              <a:ext uri="{FF2B5EF4-FFF2-40B4-BE49-F238E27FC236}">
                <a16:creationId xmlns:a16="http://schemas.microsoft.com/office/drawing/2014/main" id="{7EFD1F8A-2E4D-4348-A927-4C26323D3C56}"/>
              </a:ext>
            </a:extLst>
          </p:cNvPr>
          <p:cNvSpPr/>
          <p:nvPr/>
        </p:nvSpPr>
        <p:spPr>
          <a:xfrm rot="19845015">
            <a:off x="4786244" y="3595914"/>
            <a:ext cx="93281" cy="80346"/>
          </a:xfrm>
          <a:prstGeom prst="parallelogram">
            <a:avLst>
              <a:gd name="adj" fmla="val 48536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Romboid 10">
            <a:extLst>
              <a:ext uri="{FF2B5EF4-FFF2-40B4-BE49-F238E27FC236}">
                <a16:creationId xmlns:a16="http://schemas.microsoft.com/office/drawing/2014/main" id="{AA337F6E-C98B-4D50-94F1-929F6DF63093}"/>
              </a:ext>
            </a:extLst>
          </p:cNvPr>
          <p:cNvSpPr/>
          <p:nvPr/>
        </p:nvSpPr>
        <p:spPr>
          <a:xfrm rot="20454895">
            <a:off x="4704968" y="3932015"/>
            <a:ext cx="75779" cy="72000"/>
          </a:xfrm>
          <a:prstGeom prst="parallelogram">
            <a:avLst>
              <a:gd name="adj" fmla="val 48536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Romboid 11">
            <a:extLst>
              <a:ext uri="{FF2B5EF4-FFF2-40B4-BE49-F238E27FC236}">
                <a16:creationId xmlns:a16="http://schemas.microsoft.com/office/drawing/2014/main" id="{C4F60942-C0B3-4C5D-88B6-F3324A279920}"/>
              </a:ext>
            </a:extLst>
          </p:cNvPr>
          <p:cNvSpPr/>
          <p:nvPr/>
        </p:nvSpPr>
        <p:spPr>
          <a:xfrm rot="20454895">
            <a:off x="5036529" y="3657929"/>
            <a:ext cx="75779" cy="72000"/>
          </a:xfrm>
          <a:prstGeom prst="parallelogram">
            <a:avLst>
              <a:gd name="adj" fmla="val 48536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93985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75614" y="1125538"/>
            <a:ext cx="10972800" cy="4525963"/>
          </a:xfrm>
        </p:spPr>
        <p:txBody>
          <a:bodyPr/>
          <a:lstStyle/>
          <a:p>
            <a:pPr>
              <a:buClr>
                <a:srgbClr val="FF0000"/>
              </a:buClr>
              <a:buSzPct val="80000"/>
              <a:buFont typeface="Wingdings 3" panose="05040102010807070707" pitchFamily="18" charset="2"/>
              <a:buChar char="u"/>
            </a:pPr>
            <a:r>
              <a:rPr lang="hu-HU" sz="2000" dirty="0">
                <a:latin typeface="+mj-lt"/>
              </a:rPr>
              <a:t>Budapest, XIII.</a:t>
            </a:r>
          </a:p>
          <a:p>
            <a:pPr>
              <a:buClr>
                <a:srgbClr val="FF0000"/>
              </a:buClr>
              <a:buSzPct val="80000"/>
              <a:buFont typeface="Wingdings 3" panose="05040102010807070707" pitchFamily="18" charset="2"/>
              <a:buChar char="u"/>
            </a:pPr>
            <a:r>
              <a:rPr lang="hu-HU" sz="2000" dirty="0">
                <a:latin typeface="+mj-lt"/>
              </a:rPr>
              <a:t>	Lőportár u. – Tüzér u. sarok alatti társasház</a:t>
            </a:r>
          </a:p>
          <a:p>
            <a:pPr>
              <a:buClr>
                <a:srgbClr val="FF0000"/>
              </a:buClr>
              <a:buSzPct val="80000"/>
              <a:buFont typeface="Wingdings 3" panose="05040102010807070707" pitchFamily="18" charset="2"/>
              <a:buChar char="u"/>
            </a:pPr>
            <a:endParaRPr lang="hu-HU" sz="2000" dirty="0">
              <a:latin typeface="+mj-lt"/>
            </a:endParaRPr>
          </a:p>
          <a:p>
            <a:pPr>
              <a:buClr>
                <a:srgbClr val="FF0000"/>
              </a:buClr>
              <a:buSzPct val="80000"/>
              <a:buFont typeface="Wingdings 3" panose="05040102010807070707" pitchFamily="18" charset="2"/>
              <a:buChar char="u"/>
            </a:pPr>
            <a:endParaRPr lang="hu-HU" sz="2000" dirty="0">
              <a:latin typeface="+mj-lt"/>
            </a:endParaRPr>
          </a:p>
          <a:p>
            <a:pPr>
              <a:buClr>
                <a:srgbClr val="FF0000"/>
              </a:buClr>
              <a:buSzPct val="80000"/>
              <a:buFont typeface="Wingdings 3" panose="05040102010807070707" pitchFamily="18" charset="2"/>
              <a:buChar char="u"/>
            </a:pPr>
            <a:endParaRPr lang="hu-HU" sz="2000" dirty="0">
              <a:latin typeface="+mj-lt"/>
            </a:endParaRPr>
          </a:p>
          <a:p>
            <a:pPr>
              <a:buClr>
                <a:srgbClr val="FF0000"/>
              </a:buClr>
              <a:buSzPct val="80000"/>
              <a:buFont typeface="Wingdings 3" panose="05040102010807070707" pitchFamily="18" charset="2"/>
              <a:buChar char="u"/>
            </a:pPr>
            <a:r>
              <a:rPr lang="hu-HU" sz="2000" dirty="0">
                <a:latin typeface="+mj-lt"/>
              </a:rPr>
              <a:t>Budapest, XIV.</a:t>
            </a:r>
          </a:p>
          <a:p>
            <a:pPr>
              <a:buClr>
                <a:srgbClr val="FF0000"/>
              </a:buClr>
              <a:buSzPct val="80000"/>
              <a:buFont typeface="Wingdings 3" panose="05040102010807070707" pitchFamily="18" charset="2"/>
              <a:buChar char="u"/>
            </a:pPr>
            <a:r>
              <a:rPr lang="hu-HU" sz="2000" dirty="0">
                <a:latin typeface="+mj-lt"/>
              </a:rPr>
              <a:t>	Egressy út 4009/71/b </a:t>
            </a:r>
            <a:r>
              <a:rPr lang="hu-HU" sz="2000" dirty="0" err="1">
                <a:latin typeface="+mj-lt"/>
              </a:rPr>
              <a:t>hrsz</a:t>
            </a:r>
            <a:endParaRPr lang="hu-HU" sz="2000" dirty="0">
              <a:latin typeface="+mj-lt"/>
            </a:endParaRPr>
          </a:p>
          <a:p>
            <a:pPr>
              <a:buClr>
                <a:srgbClr val="FF0000"/>
              </a:buClr>
              <a:buSzPct val="80000"/>
              <a:buFont typeface="Wingdings 3" panose="05040102010807070707" pitchFamily="18" charset="2"/>
              <a:buChar char="u"/>
            </a:pPr>
            <a:r>
              <a:rPr lang="hu-HU" sz="2000" dirty="0">
                <a:latin typeface="+mj-lt"/>
              </a:rPr>
              <a:t>	</a:t>
            </a:r>
            <a:r>
              <a:rPr lang="hu-HU" sz="2000" dirty="0" err="1">
                <a:latin typeface="+mj-lt"/>
              </a:rPr>
              <a:t>Cordia</a:t>
            </a:r>
            <a:r>
              <a:rPr lang="hu-HU" sz="2000" dirty="0">
                <a:latin typeface="+mj-lt"/>
              </a:rPr>
              <a:t> </a:t>
            </a:r>
            <a:r>
              <a:rPr lang="hu-HU" sz="2000" dirty="0" err="1">
                <a:latin typeface="+mj-lt"/>
              </a:rPr>
              <a:t>Thermál</a:t>
            </a:r>
            <a:r>
              <a:rPr lang="hu-HU" sz="2000" dirty="0">
                <a:latin typeface="+mj-lt"/>
              </a:rPr>
              <a:t> lakópark</a:t>
            </a:r>
          </a:p>
        </p:txBody>
      </p:sp>
      <p:sp>
        <p:nvSpPr>
          <p:cNvPr id="5" name="Titel 5">
            <a:extLst>
              <a:ext uri="{FF2B5EF4-FFF2-40B4-BE49-F238E27FC236}">
                <a16:creationId xmlns:a16="http://schemas.microsoft.com/office/drawing/2014/main" id="{E2BABB57-C971-45BB-8B9E-A9F172E0F3BE}"/>
              </a:ext>
            </a:extLst>
          </p:cNvPr>
          <p:cNvSpPr txBox="1">
            <a:spLocks/>
          </p:cNvSpPr>
          <p:nvPr/>
        </p:nvSpPr>
        <p:spPr>
          <a:xfrm rot="16200000">
            <a:off x="-3049050" y="3006134"/>
            <a:ext cx="6803801" cy="448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800" b="1" kern="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Úsztattott</a:t>
            </a:r>
            <a:r>
              <a:rPr lang="hu-HU" sz="28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padló a gyakorlatban</a:t>
            </a:r>
            <a:endParaRPr lang="de-AT" sz="28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91506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3CDEB7B2-7815-4AEB-9666-FFF35D15394D}"/>
              </a:ext>
            </a:extLst>
          </p:cNvPr>
          <p:cNvSpPr txBox="1"/>
          <p:nvPr/>
        </p:nvSpPr>
        <p:spPr>
          <a:xfrm>
            <a:off x="911224" y="1125538"/>
            <a:ext cx="993730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000" dirty="0"/>
              <a:t>2020. december 29-én megjelent és másnap hatályba is lépett egy módosítás, miszerint az új épületeknél a közel nulla követelményt nem január 1-től, hanem csak 2021. július 1-től kell betartani.</a:t>
            </a:r>
          </a:p>
          <a:p>
            <a:pPr algn="just"/>
            <a:endParaRPr lang="hu-HU" sz="2000" dirty="0"/>
          </a:p>
          <a:p>
            <a:pPr algn="just"/>
            <a:endParaRPr lang="hu-HU" sz="2000" dirty="0"/>
          </a:p>
          <a:p>
            <a:pPr algn="just"/>
            <a:r>
              <a:rPr lang="hu-HU" sz="2000" dirty="0"/>
              <a:t>A módosítás csak az új építésű épületeket érinti, a felújításoknál nincs változás.</a:t>
            </a:r>
          </a:p>
          <a:p>
            <a:pPr algn="just"/>
            <a:endParaRPr lang="hu-HU" sz="2000" dirty="0"/>
          </a:p>
          <a:p>
            <a:pPr algn="just"/>
            <a:endParaRPr lang="hu-HU" sz="2000" dirty="0"/>
          </a:p>
          <a:p>
            <a:pPr algn="just"/>
            <a:r>
              <a:rPr lang="hu-HU" sz="2000" dirty="0"/>
              <a:t>Erre nyilvánvalóan azért volt szükség, mert sok szakmagyakorló az elmúlt 5 évben nem tudott a változásra felkészülni.</a:t>
            </a:r>
          </a:p>
        </p:txBody>
      </p:sp>
      <p:sp>
        <p:nvSpPr>
          <p:cNvPr id="7" name="Titel 5">
            <a:extLst>
              <a:ext uri="{FF2B5EF4-FFF2-40B4-BE49-F238E27FC236}">
                <a16:creationId xmlns:a16="http://schemas.microsoft.com/office/drawing/2014/main" id="{9840E8BB-A66A-4FEE-9E4C-01748B8ECF91}"/>
              </a:ext>
            </a:extLst>
          </p:cNvPr>
          <p:cNvSpPr txBox="1">
            <a:spLocks/>
          </p:cNvSpPr>
          <p:nvPr/>
        </p:nvSpPr>
        <p:spPr>
          <a:xfrm rot="16200000">
            <a:off x="-2644035" y="3312795"/>
            <a:ext cx="6120978" cy="448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8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Közel a nulla?</a:t>
            </a:r>
            <a:endParaRPr lang="de-AT" sz="28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91693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58925" y="1125538"/>
            <a:ext cx="8641531" cy="4525963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FF0000"/>
              </a:buClr>
              <a:buSzPct val="80000"/>
              <a:buFont typeface="Wingdings 3" panose="05040102010807070707" pitchFamily="18" charset="2"/>
              <a:buChar char="u"/>
            </a:pPr>
            <a:r>
              <a:rPr lang="hu-HU" sz="2000" dirty="0">
                <a:latin typeface="+mj-lt"/>
              </a:rPr>
              <a:t>A vizsgálat célja: lakószobák közötti helyszíni lépéshangszigetelésre jellemző súlyozott szabványos lépéshangnyomásszintek meghatározása</a:t>
            </a:r>
          </a:p>
          <a:p>
            <a:pPr>
              <a:lnSpc>
                <a:spcPct val="90000"/>
              </a:lnSpc>
              <a:buClr>
                <a:srgbClr val="FF0000"/>
              </a:buClr>
              <a:buSzPct val="80000"/>
              <a:buFont typeface="Wingdings 3" panose="05040102010807070707" pitchFamily="18" charset="2"/>
              <a:buChar char="u"/>
            </a:pPr>
            <a:endParaRPr lang="hu-HU" sz="2000" dirty="0">
              <a:latin typeface="+mj-lt"/>
            </a:endParaRPr>
          </a:p>
          <a:p>
            <a:pPr>
              <a:lnSpc>
                <a:spcPct val="90000"/>
              </a:lnSpc>
              <a:buClr>
                <a:srgbClr val="FF0000"/>
              </a:buClr>
              <a:buSzPct val="80000"/>
              <a:buFont typeface="Wingdings 3" panose="05040102010807070707" pitchFamily="18" charset="2"/>
              <a:buChar char="u"/>
            </a:pPr>
            <a:endParaRPr lang="hu-HU" sz="2000" dirty="0">
              <a:latin typeface="+mj-lt"/>
            </a:endParaRPr>
          </a:p>
          <a:p>
            <a:pPr>
              <a:lnSpc>
                <a:spcPct val="90000"/>
              </a:lnSpc>
              <a:buClr>
                <a:srgbClr val="FF0000"/>
              </a:buClr>
              <a:buSzPct val="80000"/>
              <a:buFont typeface="Wingdings 3" panose="05040102010807070707" pitchFamily="18" charset="2"/>
              <a:buChar char="u"/>
            </a:pPr>
            <a:r>
              <a:rPr lang="hu-HU" sz="2000" dirty="0">
                <a:latin typeface="+mj-lt"/>
              </a:rPr>
              <a:t>A vizsgálatok és az értékelés az MSZ EN ISO 140-7:2001 illetve az MSZ EN ISO 717-2:2000 szabványok szerint készültek</a:t>
            </a:r>
          </a:p>
        </p:txBody>
      </p:sp>
      <p:sp>
        <p:nvSpPr>
          <p:cNvPr id="5" name="Titel 5">
            <a:extLst>
              <a:ext uri="{FF2B5EF4-FFF2-40B4-BE49-F238E27FC236}">
                <a16:creationId xmlns:a16="http://schemas.microsoft.com/office/drawing/2014/main" id="{FEA5A62D-3BCD-4580-AD8D-81842A650C62}"/>
              </a:ext>
            </a:extLst>
          </p:cNvPr>
          <p:cNvSpPr txBox="1">
            <a:spLocks/>
          </p:cNvSpPr>
          <p:nvPr/>
        </p:nvSpPr>
        <p:spPr>
          <a:xfrm rot="16200000">
            <a:off x="-3049050" y="3006134"/>
            <a:ext cx="6803801" cy="448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800" b="1" kern="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Úsztattott</a:t>
            </a:r>
            <a:r>
              <a:rPr lang="hu-HU" sz="28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padló a gyakorlatban</a:t>
            </a:r>
            <a:endParaRPr lang="de-AT" sz="28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341787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Bp. Lőportár – Tűzér u. Lakóház</a:t>
            </a:r>
          </a:p>
        </p:txBody>
      </p:sp>
      <p:sp>
        <p:nvSpPr>
          <p:cNvPr id="131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318916" name="Picture 4" descr="101_45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351"/>
            <a:ext cx="12504712" cy="93796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12731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316868" name="Picture 4" descr="101_458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8" y="-2358921"/>
            <a:ext cx="12287809" cy="92169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82752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315844" name="Picture 4" descr="101_45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899592"/>
            <a:ext cx="12192000" cy="9145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70066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313796" name="Picture 4" descr="101_45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87056"/>
            <a:ext cx="12192000" cy="9145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7562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323012" name="Picture 4" descr="101_45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8925" y="-608535"/>
            <a:ext cx="10729762" cy="8048251"/>
          </a:xfrm>
          <a:prstGeom prst="rect">
            <a:avLst/>
          </a:prstGeom>
          <a:noFill/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289307CF-8F02-4EC6-8203-D606BC106052}"/>
              </a:ext>
            </a:extLst>
          </p:cNvPr>
          <p:cNvSpPr txBox="1">
            <a:spLocks/>
          </p:cNvSpPr>
          <p:nvPr/>
        </p:nvSpPr>
        <p:spPr>
          <a:xfrm rot="16200000">
            <a:off x="-3049050" y="3006134"/>
            <a:ext cx="6803801" cy="448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8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Felül az AT-L2</a:t>
            </a:r>
            <a:endParaRPr lang="de-AT" sz="28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649655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4036" name="Picture 4" descr="101_46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9496" y="-549237"/>
            <a:ext cx="10761984" cy="8072420"/>
          </a:xfrm>
          <a:prstGeom prst="rect">
            <a:avLst/>
          </a:prstGeom>
          <a:noFill/>
        </p:spPr>
      </p:pic>
      <p:sp>
        <p:nvSpPr>
          <p:cNvPr id="132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32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00C50BB-92BE-4D45-8C0C-952CA74A2326}"/>
              </a:ext>
            </a:extLst>
          </p:cNvPr>
          <p:cNvSpPr txBox="1">
            <a:spLocks/>
          </p:cNvSpPr>
          <p:nvPr/>
        </p:nvSpPr>
        <p:spPr>
          <a:xfrm rot="16200000">
            <a:off x="-3049050" y="3006134"/>
            <a:ext cx="6803801" cy="448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8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Technológiai fólia</a:t>
            </a:r>
            <a:endParaRPr lang="de-AT" sz="28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571843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34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349636" name="Picture 4" descr="100_58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8040" y="281060"/>
            <a:ext cx="8108330" cy="60819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37132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348612" name="Picture 4" descr="100_58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8925" y="454360"/>
            <a:ext cx="7931457" cy="5949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48299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7588" name="Picture 4" descr="100_58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7085" y="278174"/>
            <a:ext cx="8015299" cy="60121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4099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3CDEB7B2-7815-4AEB-9666-FFF35D15394D}"/>
              </a:ext>
            </a:extLst>
          </p:cNvPr>
          <p:cNvSpPr txBox="1"/>
          <p:nvPr/>
        </p:nvSpPr>
        <p:spPr>
          <a:xfrm>
            <a:off x="947428" y="1109784"/>
            <a:ext cx="102971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000" dirty="0"/>
              <a:t>Majd 2021. március 10-én újabb módosítás lépett életbe, amivel további egy évvel eltolják a bevezetést, vagyis a jelenlegi állapot szerint 2022. június 30-tól kell a közel nulla szabályozást alkalmazni. </a:t>
            </a:r>
          </a:p>
          <a:p>
            <a:pPr algn="just"/>
            <a:endParaRPr lang="hu-HU" sz="2000" dirty="0"/>
          </a:p>
          <a:p>
            <a:pPr algn="just"/>
            <a:r>
              <a:rPr lang="hu-HU" sz="2000" dirty="0"/>
              <a:t>Jól jártak: akik öt év alatt nem voltak képesek felkészülni egy szabályozás változásra.</a:t>
            </a:r>
          </a:p>
          <a:p>
            <a:pPr algn="just"/>
            <a:endParaRPr lang="hu-HU" sz="2000" dirty="0"/>
          </a:p>
          <a:p>
            <a:pPr algn="just"/>
            <a:r>
              <a:rPr lang="hu-HU" sz="2000" dirty="0"/>
              <a:t>Rosszul jártak, akik megpróbáltak akár erőn felül is szabálykövetők maradni.</a:t>
            </a:r>
          </a:p>
        </p:txBody>
      </p:sp>
      <p:pic>
        <p:nvPicPr>
          <p:cNvPr id="3" name="Kép 2" descr="A képen szöveg, szállítás, légi jármű, sötét látható&#10;&#10;Automatikusan generált leírás">
            <a:extLst>
              <a:ext uri="{FF2B5EF4-FFF2-40B4-BE49-F238E27FC236}">
                <a16:creationId xmlns:a16="http://schemas.microsoft.com/office/drawing/2014/main" id="{AA54EB5A-C3A8-4B1F-9861-E39C8AE3CF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3666576"/>
            <a:ext cx="3219822" cy="3219822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E69199C1-3748-446B-96B9-0FFCA52B2DE5}"/>
              </a:ext>
            </a:extLst>
          </p:cNvPr>
          <p:cNvSpPr txBox="1">
            <a:spLocks/>
          </p:cNvSpPr>
          <p:nvPr/>
        </p:nvSpPr>
        <p:spPr>
          <a:xfrm rot="16200000">
            <a:off x="-2644035" y="3312795"/>
            <a:ext cx="6120978" cy="448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8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7/2006 TNM - Változó szabályozás</a:t>
            </a:r>
            <a:endParaRPr lang="de-AT" sz="28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917744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331204" name="Picture 4" descr="Image0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7408" y="980728"/>
            <a:ext cx="3903667" cy="5040000"/>
          </a:xfrm>
          <a:prstGeom prst="rect">
            <a:avLst/>
          </a:prstGeom>
          <a:noFill/>
        </p:spPr>
      </p:pic>
      <p:sp>
        <p:nvSpPr>
          <p:cNvPr id="4" name="Titel 5">
            <a:extLst>
              <a:ext uri="{FF2B5EF4-FFF2-40B4-BE49-F238E27FC236}">
                <a16:creationId xmlns:a16="http://schemas.microsoft.com/office/drawing/2014/main" id="{D971410D-D9DD-4A9E-A6D1-26C413A6AF45}"/>
              </a:ext>
            </a:extLst>
          </p:cNvPr>
          <p:cNvSpPr txBox="1">
            <a:spLocks/>
          </p:cNvSpPr>
          <p:nvPr/>
        </p:nvSpPr>
        <p:spPr>
          <a:xfrm rot="16200000">
            <a:off x="-3049050" y="3006134"/>
            <a:ext cx="6803801" cy="448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8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Eredmények</a:t>
            </a:r>
            <a:endParaRPr lang="de-AT" sz="28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5" descr="Image0022">
            <a:extLst>
              <a:ext uri="{FF2B5EF4-FFF2-40B4-BE49-F238E27FC236}">
                <a16:creationId xmlns:a16="http://schemas.microsoft.com/office/drawing/2014/main" id="{99ECE4D6-FC8B-45D3-919C-6F864938F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9264" y="875288"/>
            <a:ext cx="3913000" cy="5040000"/>
          </a:xfrm>
          <a:prstGeom prst="rect">
            <a:avLst/>
          </a:prstGeom>
          <a:noFill/>
        </p:spPr>
      </p:pic>
      <p:pic>
        <p:nvPicPr>
          <p:cNvPr id="6" name="Picture 4" descr="Image0021">
            <a:extLst>
              <a:ext uri="{FF2B5EF4-FFF2-40B4-BE49-F238E27FC236}">
                <a16:creationId xmlns:a16="http://schemas.microsoft.com/office/drawing/2014/main" id="{E216AFD4-054C-45A6-80E8-D08437EE5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07595" y="980728"/>
            <a:ext cx="3791667" cy="50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98716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329156" name="Picture 4" descr="Image0024"/>
          <p:cNvPicPr>
            <a:picLocks noChangeAspect="1" noChangeArrowheads="1"/>
          </p:cNvPicPr>
          <p:nvPr/>
        </p:nvPicPr>
        <p:blipFill rotWithShape="1">
          <a:blip r:embed="rId3" cstate="print"/>
          <a:srcRect r="4714"/>
          <a:stretch/>
        </p:blipFill>
        <p:spPr bwMode="auto">
          <a:xfrm>
            <a:off x="1271464" y="365918"/>
            <a:ext cx="8712968" cy="6126163"/>
          </a:xfrm>
          <a:prstGeom prst="rect">
            <a:avLst/>
          </a:prstGeom>
          <a:noFill/>
        </p:spPr>
      </p:pic>
      <p:sp>
        <p:nvSpPr>
          <p:cNvPr id="5" name="Titel 5">
            <a:extLst>
              <a:ext uri="{FF2B5EF4-FFF2-40B4-BE49-F238E27FC236}">
                <a16:creationId xmlns:a16="http://schemas.microsoft.com/office/drawing/2014/main" id="{FD13DE73-0BF0-4051-8AE9-8CD499460135}"/>
              </a:ext>
            </a:extLst>
          </p:cNvPr>
          <p:cNvSpPr txBox="1">
            <a:spLocks/>
          </p:cNvSpPr>
          <p:nvPr/>
        </p:nvSpPr>
        <p:spPr>
          <a:xfrm rot="16200000">
            <a:off x="-3049050" y="3006134"/>
            <a:ext cx="6803801" cy="448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8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Eredmények</a:t>
            </a:r>
            <a:endParaRPr lang="de-AT" sz="28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071905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35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350660" name="Picture 4" descr="Image00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9144000" cy="6076950"/>
          </a:xfrm>
          <a:prstGeom prst="rect">
            <a:avLst/>
          </a:prstGeom>
          <a:noFill/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D35DF03A-FFA0-40E2-B4DA-1E56CFC59922}"/>
              </a:ext>
            </a:extLst>
          </p:cNvPr>
          <p:cNvSpPr txBox="1">
            <a:spLocks/>
          </p:cNvSpPr>
          <p:nvPr/>
        </p:nvSpPr>
        <p:spPr>
          <a:xfrm rot="16200000">
            <a:off x="-3049050" y="3006134"/>
            <a:ext cx="6803801" cy="448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8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Eredmények</a:t>
            </a:r>
            <a:endParaRPr lang="de-AT" sz="28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476345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 descr="Austr_grafit_L4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575248" y="2708920"/>
            <a:ext cx="3657600" cy="2611526"/>
          </a:xfrm>
          <a:noFill/>
          <a:ln>
            <a:miter lim="800000"/>
            <a:headEnd/>
            <a:tailEnd/>
          </a:ln>
        </p:spPr>
      </p:pic>
      <p:sp>
        <p:nvSpPr>
          <p:cNvPr id="7" name="Tartalom helye 2"/>
          <p:cNvSpPr txBox="1">
            <a:spLocks/>
          </p:cNvSpPr>
          <p:nvPr/>
        </p:nvSpPr>
        <p:spPr bwMode="auto">
          <a:xfrm>
            <a:off x="1343473" y="1164132"/>
            <a:ext cx="3889375" cy="1432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Clr>
                <a:schemeClr val="tx1"/>
              </a:buClr>
              <a:defRPr/>
            </a:pPr>
            <a:r>
              <a:rPr lang="hu-HU" sz="2400" b="1" dirty="0">
                <a:latin typeface="+mj-lt"/>
                <a:ea typeface="+mj-ea"/>
                <a:cs typeface="+mj-cs"/>
              </a:rPr>
              <a:t>GRAFIT</a:t>
            </a:r>
            <a:r>
              <a:rPr lang="hu-HU" sz="2400" b="1" baseline="30000" dirty="0">
                <a:latin typeface="+mj-lt"/>
                <a:ea typeface="+mj-ea"/>
                <a:cs typeface="+mj-cs"/>
              </a:rPr>
              <a:t>®</a:t>
            </a:r>
            <a:r>
              <a:rPr lang="hu-HU" sz="2400" b="1" dirty="0">
                <a:latin typeface="+mj-lt"/>
                <a:ea typeface="+mj-ea"/>
                <a:cs typeface="+mj-cs"/>
              </a:rPr>
              <a:t> L4,</a:t>
            </a:r>
          </a:p>
          <a:p>
            <a:pPr marL="742950" lvl="1" indent="-285750">
              <a:spcBef>
                <a:spcPct val="20000"/>
              </a:spcBef>
              <a:buClr>
                <a:schemeClr val="tx1"/>
              </a:buClr>
              <a:defRPr/>
            </a:pPr>
            <a:r>
              <a:rPr lang="hu-HU" sz="2400" b="1" dirty="0">
                <a:latin typeface="+mj-lt"/>
                <a:ea typeface="+mj-ea"/>
                <a:cs typeface="+mj-cs"/>
              </a:rPr>
              <a:t>GRAFIT</a:t>
            </a:r>
            <a:r>
              <a:rPr lang="hu-HU" sz="2400" b="1" baseline="30000" dirty="0"/>
              <a:t> ®</a:t>
            </a:r>
            <a:r>
              <a:rPr lang="hu-HU" sz="2400" b="1" dirty="0">
                <a:latin typeface="+mj-lt"/>
                <a:ea typeface="+mj-ea"/>
                <a:cs typeface="+mj-cs"/>
              </a:rPr>
              <a:t> L5</a:t>
            </a:r>
            <a:endParaRPr lang="hu-HU" sz="24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825" y="2536372"/>
            <a:ext cx="3534600" cy="3377500"/>
          </a:xfrm>
          <a:prstGeom prst="rect">
            <a:avLst/>
          </a:prstGeom>
        </p:spPr>
      </p:pic>
      <p:sp>
        <p:nvSpPr>
          <p:cNvPr id="9" name="Titel 5">
            <a:extLst>
              <a:ext uri="{FF2B5EF4-FFF2-40B4-BE49-F238E27FC236}">
                <a16:creationId xmlns:a16="http://schemas.microsoft.com/office/drawing/2014/main" id="{2D22F67A-CFE6-46C4-8059-12570FA253EE}"/>
              </a:ext>
            </a:extLst>
          </p:cNvPr>
          <p:cNvSpPr txBox="1">
            <a:spLocks/>
          </p:cNvSpPr>
          <p:nvPr/>
        </p:nvSpPr>
        <p:spPr>
          <a:xfrm rot="16200000">
            <a:off x="-3049050" y="3006134"/>
            <a:ext cx="6803801" cy="448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8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Ugyanez szürkében</a:t>
            </a:r>
            <a:endParaRPr lang="de-AT" sz="28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47107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2" descr="C:\_Austrotherm\corvus rajzok\csakhaz.jpg"/>
          <p:cNvPicPr>
            <a:picLocks noChangeAspect="1" noChangeArrowheads="1"/>
          </p:cNvPicPr>
          <p:nvPr/>
        </p:nvPicPr>
        <p:blipFill>
          <a:blip r:embed="rId3" cstate="print"/>
          <a:srcRect l="12038" t="30832" r="51852" b="22922"/>
          <a:stretch>
            <a:fillRect/>
          </a:stretch>
        </p:blipFill>
        <p:spPr bwMode="auto">
          <a:xfrm>
            <a:off x="2999656" y="1196975"/>
            <a:ext cx="4602162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efelé nyíl 8"/>
          <p:cNvSpPr/>
          <p:nvPr/>
        </p:nvSpPr>
        <p:spPr>
          <a:xfrm rot="10800000">
            <a:off x="6384454" y="2384425"/>
            <a:ext cx="431800" cy="93662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0" name="Lefelé nyíl 9"/>
          <p:cNvSpPr/>
          <p:nvPr/>
        </p:nvSpPr>
        <p:spPr>
          <a:xfrm>
            <a:off x="4295800" y="4209777"/>
            <a:ext cx="431800" cy="93503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1" name="Lefelé nyíl 10"/>
          <p:cNvSpPr/>
          <p:nvPr/>
        </p:nvSpPr>
        <p:spPr>
          <a:xfrm>
            <a:off x="5735168" y="3248025"/>
            <a:ext cx="433387" cy="93662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8" name="Titel 5">
            <a:extLst>
              <a:ext uri="{FF2B5EF4-FFF2-40B4-BE49-F238E27FC236}">
                <a16:creationId xmlns:a16="http://schemas.microsoft.com/office/drawing/2014/main" id="{BBECA29C-2A72-4294-9922-89410F35974B}"/>
              </a:ext>
            </a:extLst>
          </p:cNvPr>
          <p:cNvSpPr txBox="1">
            <a:spLocks/>
          </p:cNvSpPr>
          <p:nvPr/>
        </p:nvSpPr>
        <p:spPr>
          <a:xfrm rot="16200000">
            <a:off x="-3049050" y="3006134"/>
            <a:ext cx="6803801" cy="448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8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Alkalmazás</a:t>
            </a:r>
            <a:endParaRPr lang="de-AT" sz="28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798276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2" descr="C:\_Austrotherm\corvus rajzok\csakhaz.jpg"/>
          <p:cNvPicPr>
            <a:picLocks noChangeAspect="1" noChangeArrowheads="1"/>
          </p:cNvPicPr>
          <p:nvPr/>
        </p:nvPicPr>
        <p:blipFill rotWithShape="1">
          <a:blip r:embed="rId3" cstate="print"/>
          <a:srcRect l="4645" t="46509" r="64191" b="10379"/>
          <a:stretch/>
        </p:blipFill>
        <p:spPr bwMode="auto">
          <a:xfrm>
            <a:off x="2855640" y="1196975"/>
            <a:ext cx="4600800" cy="458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efelé nyíl 9"/>
          <p:cNvSpPr/>
          <p:nvPr/>
        </p:nvSpPr>
        <p:spPr>
          <a:xfrm>
            <a:off x="5519936" y="4509120"/>
            <a:ext cx="431800" cy="93503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7" name="Titel 5">
            <a:extLst>
              <a:ext uri="{FF2B5EF4-FFF2-40B4-BE49-F238E27FC236}">
                <a16:creationId xmlns:a16="http://schemas.microsoft.com/office/drawing/2014/main" id="{634DFC74-2398-453C-B51D-E9C74D43E1D8}"/>
              </a:ext>
            </a:extLst>
          </p:cNvPr>
          <p:cNvSpPr txBox="1">
            <a:spLocks/>
          </p:cNvSpPr>
          <p:nvPr/>
        </p:nvSpPr>
        <p:spPr>
          <a:xfrm rot="16200000">
            <a:off x="-3049050" y="3006134"/>
            <a:ext cx="6803801" cy="448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8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Alkalmazás</a:t>
            </a:r>
            <a:endParaRPr lang="de-AT" sz="28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489FC6FE-B43C-4275-8969-1F98CA73D747}"/>
              </a:ext>
            </a:extLst>
          </p:cNvPr>
          <p:cNvGrpSpPr/>
          <p:nvPr/>
        </p:nvGrpSpPr>
        <p:grpSpPr>
          <a:xfrm>
            <a:off x="4295800" y="1543321"/>
            <a:ext cx="3059933" cy="2391394"/>
            <a:chOff x="4295800" y="1543321"/>
            <a:chExt cx="3059933" cy="2391394"/>
          </a:xfrm>
        </p:grpSpPr>
        <p:sp>
          <p:nvSpPr>
            <p:cNvPr id="9" name="Lefelé nyíl 9">
              <a:extLst>
                <a:ext uri="{FF2B5EF4-FFF2-40B4-BE49-F238E27FC236}">
                  <a16:creationId xmlns:a16="http://schemas.microsoft.com/office/drawing/2014/main" id="{00B5B223-9EEB-46FA-81E2-D14998EA0C95}"/>
                </a:ext>
              </a:extLst>
            </p:cNvPr>
            <p:cNvSpPr/>
            <p:nvPr/>
          </p:nvSpPr>
          <p:spPr>
            <a:xfrm rot="16200000">
              <a:off x="6996225" y="1880703"/>
              <a:ext cx="179363" cy="539653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11" name="Lefelé nyíl 9">
              <a:extLst>
                <a:ext uri="{FF2B5EF4-FFF2-40B4-BE49-F238E27FC236}">
                  <a16:creationId xmlns:a16="http://schemas.microsoft.com/office/drawing/2014/main" id="{136729C1-6281-4F2B-9785-1B7254887CDC}"/>
                </a:ext>
              </a:extLst>
            </p:cNvPr>
            <p:cNvSpPr/>
            <p:nvPr/>
          </p:nvSpPr>
          <p:spPr>
            <a:xfrm rot="16200000">
              <a:off x="4475945" y="1520663"/>
              <a:ext cx="179363" cy="539653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12" name="Lefelé nyíl 9">
              <a:extLst>
                <a:ext uri="{FF2B5EF4-FFF2-40B4-BE49-F238E27FC236}">
                  <a16:creationId xmlns:a16="http://schemas.microsoft.com/office/drawing/2014/main" id="{FA3D2479-0C6E-47E8-9E48-BCFDC0E55B5D}"/>
                </a:ext>
              </a:extLst>
            </p:cNvPr>
            <p:cNvSpPr/>
            <p:nvPr/>
          </p:nvSpPr>
          <p:spPr>
            <a:xfrm>
              <a:off x="5596712" y="1543321"/>
              <a:ext cx="179363" cy="539653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13" name="Lefelé nyíl 9">
              <a:extLst>
                <a:ext uri="{FF2B5EF4-FFF2-40B4-BE49-F238E27FC236}">
                  <a16:creationId xmlns:a16="http://schemas.microsoft.com/office/drawing/2014/main" id="{43D9E641-2459-4B33-BD6F-BEFC2F83C595}"/>
                </a:ext>
              </a:extLst>
            </p:cNvPr>
            <p:cNvSpPr/>
            <p:nvPr/>
          </p:nvSpPr>
          <p:spPr>
            <a:xfrm rot="16200000">
              <a:off x="5326885" y="3159173"/>
              <a:ext cx="179363" cy="539653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14" name="Lefelé nyíl 9">
              <a:extLst>
                <a:ext uri="{FF2B5EF4-FFF2-40B4-BE49-F238E27FC236}">
                  <a16:creationId xmlns:a16="http://schemas.microsoft.com/office/drawing/2014/main" id="{05226588-0052-47A3-A264-8DD76CE06BC5}"/>
                </a:ext>
              </a:extLst>
            </p:cNvPr>
            <p:cNvSpPr/>
            <p:nvPr/>
          </p:nvSpPr>
          <p:spPr>
            <a:xfrm rot="16200000">
              <a:off x="6962764" y="3575207"/>
              <a:ext cx="179363" cy="539653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15" name="Lefelé nyíl 9">
              <a:extLst>
                <a:ext uri="{FF2B5EF4-FFF2-40B4-BE49-F238E27FC236}">
                  <a16:creationId xmlns:a16="http://schemas.microsoft.com/office/drawing/2014/main" id="{42F8EFEA-C043-4E26-896B-275EDB968476}"/>
                </a:ext>
              </a:extLst>
            </p:cNvPr>
            <p:cNvSpPr/>
            <p:nvPr/>
          </p:nvSpPr>
          <p:spPr>
            <a:xfrm rot="5400000">
              <a:off x="6177871" y="2168735"/>
              <a:ext cx="179363" cy="539653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373827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848016-1DD4-4BA4-B287-BBF1E57164F3}" type="slidenum">
              <a:rPr lang="de-AT" smtClean="0"/>
              <a:pPr/>
              <a:t>46</a:t>
            </a:fld>
            <a:endParaRPr lang="de-AT" dirty="0"/>
          </a:p>
        </p:txBody>
      </p:sp>
      <p:graphicFrame>
        <p:nvGraphicFramePr>
          <p:cNvPr id="3" name="Objektum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044862"/>
              </p:ext>
            </p:extLst>
          </p:nvPr>
        </p:nvGraphicFramePr>
        <p:xfrm>
          <a:off x="1745521" y="1124745"/>
          <a:ext cx="2905354" cy="4110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4" name="Acrobat Document" r:id="rId3" imgW="4533723" imgH="6415677" progId="AcroExch.Document.DC">
                  <p:embed/>
                </p:oleObj>
              </mc:Choice>
              <mc:Fallback>
                <p:oleObj name="Acrobat Document" r:id="rId3" imgW="4533723" imgH="641567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45521" y="1124745"/>
                        <a:ext cx="2905354" cy="41108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/>
          <a:srcRect t="6081" b="6316"/>
          <a:stretch/>
        </p:blipFill>
        <p:spPr>
          <a:xfrm>
            <a:off x="5882550" y="1338046"/>
            <a:ext cx="5990857" cy="2952107"/>
          </a:xfrm>
          <a:prstGeom prst="rect">
            <a:avLst/>
          </a:prstGeom>
        </p:spPr>
      </p:pic>
      <p:graphicFrame>
        <p:nvGraphicFramePr>
          <p:cNvPr id="6" name="Objektum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2957799"/>
              </p:ext>
            </p:extLst>
          </p:nvPr>
        </p:nvGraphicFramePr>
        <p:xfrm>
          <a:off x="2351584" y="2448228"/>
          <a:ext cx="2880320" cy="4071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5" name="Acrobat Document" r:id="rId6" imgW="4533723" imgH="6408001" progId="AcroExch.Document.DC">
                  <p:embed/>
                </p:oleObj>
              </mc:Choice>
              <mc:Fallback>
                <p:oleObj name="Acrobat Document" r:id="rId6" imgW="4533723" imgH="640800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51584" y="2448228"/>
                        <a:ext cx="2880320" cy="40713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um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1112623"/>
              </p:ext>
            </p:extLst>
          </p:nvPr>
        </p:nvGraphicFramePr>
        <p:xfrm>
          <a:off x="3359196" y="3179971"/>
          <a:ext cx="2736804" cy="3872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6" name="Acrobat Document" r:id="rId8" imgW="4533723" imgH="6415677" progId="AcroExch.Document.DC">
                  <p:embed/>
                </p:oleObj>
              </mc:Choice>
              <mc:Fallback>
                <p:oleObj name="Acrobat Document" r:id="rId8" imgW="4533723" imgH="641567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59196" y="3179971"/>
                        <a:ext cx="2736804" cy="38723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el 5">
            <a:extLst>
              <a:ext uri="{FF2B5EF4-FFF2-40B4-BE49-F238E27FC236}">
                <a16:creationId xmlns:a16="http://schemas.microsoft.com/office/drawing/2014/main" id="{8600A88F-B09F-49B0-B80F-53820CC10A5F}"/>
              </a:ext>
            </a:extLst>
          </p:cNvPr>
          <p:cNvSpPr txBox="1">
            <a:spLocks/>
          </p:cNvSpPr>
          <p:nvPr/>
        </p:nvSpPr>
        <p:spPr>
          <a:xfrm rot="16200000">
            <a:off x="-3049050" y="3006134"/>
            <a:ext cx="6803801" cy="448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8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Tovább is van…</a:t>
            </a:r>
            <a:endParaRPr lang="de-AT" sz="28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8619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3"/>
          <p:cNvSpPr>
            <a:spLocks noGrp="1"/>
          </p:cNvSpPr>
          <p:nvPr>
            <p:ph type="subTitle" idx="1"/>
          </p:nvPr>
        </p:nvSpPr>
        <p:spPr>
          <a:xfrm>
            <a:off x="1524000" y="2348880"/>
            <a:ext cx="9144000" cy="2664296"/>
          </a:xfrm>
        </p:spPr>
        <p:txBody>
          <a:bodyPr/>
          <a:lstStyle/>
          <a:p>
            <a:pPr algn="ctr"/>
            <a:r>
              <a:rPr lang="hu-HU" sz="4000" dirty="0">
                <a:solidFill>
                  <a:srgbClr val="C00000"/>
                </a:solidFill>
              </a:rPr>
              <a:t>Időtálló minőség</a:t>
            </a:r>
          </a:p>
          <a:p>
            <a:pPr algn="ctr"/>
            <a:endParaRPr lang="hu-HU" dirty="0">
              <a:solidFill>
                <a:srgbClr val="C00000"/>
              </a:solidFill>
            </a:endParaRPr>
          </a:p>
          <a:p>
            <a:pPr algn="ctr"/>
            <a:endParaRPr lang="hu-HU" dirty="0">
              <a:solidFill>
                <a:srgbClr val="C00000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680" y="1556792"/>
            <a:ext cx="6084168" cy="1978592"/>
          </a:xfrm>
          <a:prstGeom prst="rect">
            <a:avLst/>
          </a:prstGeom>
        </p:spPr>
      </p:pic>
      <p:sp>
        <p:nvSpPr>
          <p:cNvPr id="4" name="Alcím 3"/>
          <p:cNvSpPr txBox="1">
            <a:spLocks/>
          </p:cNvSpPr>
          <p:nvPr/>
        </p:nvSpPr>
        <p:spPr>
          <a:xfrm>
            <a:off x="1685764" y="2365276"/>
            <a:ext cx="9144000" cy="2664296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hu-HU" sz="4000" kern="0" dirty="0">
                <a:solidFill>
                  <a:srgbClr val="C00000"/>
                </a:solidFill>
              </a:rPr>
              <a:t>Köszönöm a figyelmet!</a:t>
            </a:r>
          </a:p>
          <a:p>
            <a:pPr algn="ctr"/>
            <a:endParaRPr lang="hu-HU" kern="0" dirty="0">
              <a:solidFill>
                <a:srgbClr val="C00000"/>
              </a:solidFill>
            </a:endParaRPr>
          </a:p>
          <a:p>
            <a:pPr algn="ctr"/>
            <a:endParaRPr lang="hu-HU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99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C3080FCA-75FE-4C30-B22D-5E387358E5FC}"/>
              </a:ext>
            </a:extLst>
          </p:cNvPr>
          <p:cNvSpPr txBox="1"/>
          <p:nvPr/>
        </p:nvSpPr>
        <p:spPr>
          <a:xfrm>
            <a:off x="911225" y="852637"/>
            <a:ext cx="42484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hu-HU" sz="2000" dirty="0"/>
          </a:p>
          <a:p>
            <a:pPr algn="just"/>
            <a:r>
              <a:rPr lang="hu-HU" sz="2000" dirty="0"/>
              <a:t>Abban az esetben, ha a kötelező megújuló energia részarány teljesítése nem lehetséges, vagy nem gazdaságos, a minimális megújuló energiára vonatkozó követelmény megnövelt energiahatékonysággal is teljesíthető. </a:t>
            </a:r>
          </a:p>
        </p:txBody>
      </p:sp>
      <p:pic>
        <p:nvPicPr>
          <p:cNvPr id="1026" name="Picture 2" descr="Képtalálatok a következőre: napelem">
            <a:extLst>
              <a:ext uri="{FF2B5EF4-FFF2-40B4-BE49-F238E27FC236}">
                <a16:creationId xmlns:a16="http://schemas.microsoft.com/office/drawing/2014/main" id="{512D0944-8A17-4C50-AFBA-7A1B12731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298" y="4647150"/>
            <a:ext cx="3272523" cy="188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7" descr="A képen konyha, beltéri látható&#10;&#10;Automatikusan generált leírás">
            <a:extLst>
              <a:ext uri="{FF2B5EF4-FFF2-40B4-BE49-F238E27FC236}">
                <a16:creationId xmlns:a16="http://schemas.microsoft.com/office/drawing/2014/main" id="{847560E1-7727-49DC-8D63-22ABD0A589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3"/>
          <a:stretch/>
        </p:blipFill>
        <p:spPr>
          <a:xfrm>
            <a:off x="5591944" y="1268760"/>
            <a:ext cx="3283877" cy="2665754"/>
          </a:xfrm>
          <a:prstGeom prst="rect">
            <a:avLst/>
          </a:prstGeom>
        </p:spPr>
      </p:pic>
      <p:sp>
        <p:nvSpPr>
          <p:cNvPr id="7" name="Titel 5">
            <a:extLst>
              <a:ext uri="{FF2B5EF4-FFF2-40B4-BE49-F238E27FC236}">
                <a16:creationId xmlns:a16="http://schemas.microsoft.com/office/drawing/2014/main" id="{9840E8BB-A66A-4FEE-9E4C-01748B8ECF91}"/>
              </a:ext>
            </a:extLst>
          </p:cNvPr>
          <p:cNvSpPr txBox="1">
            <a:spLocks/>
          </p:cNvSpPr>
          <p:nvPr/>
        </p:nvSpPr>
        <p:spPr>
          <a:xfrm rot="16200000">
            <a:off x="-2949442" y="3007388"/>
            <a:ext cx="6731793" cy="448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7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Változó szabályozás – megújuló nélkül</a:t>
            </a:r>
            <a:endParaRPr lang="de-AT" sz="27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778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68D2DAB9-F735-4786-9539-C9F0202A8CE5}"/>
              </a:ext>
            </a:extLst>
          </p:cNvPr>
          <p:cNvSpPr txBox="1"/>
          <p:nvPr/>
        </p:nvSpPr>
        <p:spPr>
          <a:xfrm>
            <a:off x="911225" y="1142441"/>
            <a:ext cx="806509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 algn="just">
              <a:buClr>
                <a:srgbClr val="FF0000"/>
              </a:buClr>
              <a:buFont typeface="Wingdings 3" panose="05040102010807070707" pitchFamily="18" charset="2"/>
              <a:buChar char=""/>
            </a:pPr>
            <a:r>
              <a:rPr lang="hu-HU" sz="2000" dirty="0"/>
              <a:t>Lakó- és szállás jellegű épületek esetében az összesített energetikai jellemző (világítási energiaigény nélkül) nem haladhatja meg a 76 kWh/m</a:t>
            </a:r>
            <a:r>
              <a:rPr lang="hu-HU" sz="2000" baseline="30000" dirty="0"/>
              <a:t>2</a:t>
            </a:r>
            <a:r>
              <a:rPr lang="hu-HU" sz="2000" dirty="0"/>
              <a:t> év értéket.  </a:t>
            </a:r>
          </a:p>
          <a:p>
            <a:pPr algn="just">
              <a:buClr>
                <a:srgbClr val="FF0000"/>
              </a:buClr>
            </a:pPr>
            <a:endParaRPr lang="hu-HU" sz="2000" dirty="0"/>
          </a:p>
          <a:p>
            <a:pPr marL="357188" indent="-357188" algn="just">
              <a:buClr>
                <a:srgbClr val="FF0000"/>
              </a:buClr>
              <a:buFont typeface="Wingdings 3" panose="05040102010807070707" pitchFamily="18" charset="2"/>
              <a:buChar char=""/>
            </a:pPr>
            <a:r>
              <a:rPr lang="hu-HU" sz="2000" dirty="0"/>
              <a:t>Iroda és legfeljebb 1000 m</a:t>
            </a:r>
            <a:r>
              <a:rPr lang="hu-HU" sz="2000" baseline="30000" dirty="0"/>
              <a:t>2</a:t>
            </a:r>
            <a:r>
              <a:rPr lang="hu-HU" sz="2000" dirty="0"/>
              <a:t> hasznos alapterületű helységet magukba foglaló kereskedelmi épületek esetében (a világítási energiaigényt is beleértve!) ez 68 kWh/m</a:t>
            </a:r>
            <a:r>
              <a:rPr lang="hu-HU" sz="2000" baseline="30000" dirty="0"/>
              <a:t>2</a:t>
            </a:r>
            <a:r>
              <a:rPr lang="hu-HU" sz="2000" dirty="0"/>
              <a:t> év.</a:t>
            </a:r>
          </a:p>
          <a:p>
            <a:pPr algn="just">
              <a:buClr>
                <a:srgbClr val="FF0000"/>
              </a:buClr>
            </a:pPr>
            <a:endParaRPr lang="hu-HU" sz="2000" dirty="0"/>
          </a:p>
          <a:p>
            <a:pPr marL="357188" indent="-357188" algn="just">
              <a:buClr>
                <a:srgbClr val="FF0000"/>
              </a:buClr>
              <a:buFont typeface="Wingdings 3" panose="05040102010807070707" pitchFamily="18" charset="2"/>
              <a:buChar char=""/>
            </a:pPr>
            <a:r>
              <a:rPr lang="hu-HU" sz="2000" dirty="0"/>
              <a:t>Oktatási épületeknél és előadótermet, kiállítótermet jellemzően magukba foglaló épületeknél ugyancsak a világítással együtt 65 kWh/m</a:t>
            </a:r>
            <a:r>
              <a:rPr lang="hu-HU" sz="2000" baseline="30000" dirty="0"/>
              <a:t>2</a:t>
            </a:r>
            <a:r>
              <a:rPr lang="hu-HU" sz="2000" dirty="0"/>
              <a:t> év a határ.</a:t>
            </a:r>
          </a:p>
          <a:p>
            <a:pPr marL="357188" indent="-357188" algn="just">
              <a:buClr>
                <a:srgbClr val="FF0000"/>
              </a:buClr>
            </a:pPr>
            <a:endParaRPr lang="hu-HU" sz="2000" dirty="0"/>
          </a:p>
          <a:p>
            <a:pPr marL="357188" indent="-357188" algn="just">
              <a:buClr>
                <a:srgbClr val="FF0000"/>
              </a:buClr>
              <a:buFont typeface="Wingdings 3" panose="05040102010807070707" pitchFamily="18" charset="2"/>
              <a:buChar char=""/>
            </a:pPr>
            <a:r>
              <a:rPr lang="hu-HU" sz="2000" dirty="0"/>
              <a:t>Hűtés alkalmazása esetén mindhárom érték 10 kWh/m</a:t>
            </a:r>
            <a:r>
              <a:rPr lang="hu-HU" sz="2000" baseline="30000" dirty="0"/>
              <a:t>2</a:t>
            </a:r>
            <a:r>
              <a:rPr lang="hu-HU" sz="2000" dirty="0"/>
              <a:t> évvel növelhető.</a:t>
            </a:r>
          </a:p>
        </p:txBody>
      </p:sp>
      <p:sp>
        <p:nvSpPr>
          <p:cNvPr id="5" name="Titel 5">
            <a:extLst>
              <a:ext uri="{FF2B5EF4-FFF2-40B4-BE49-F238E27FC236}">
                <a16:creationId xmlns:a16="http://schemas.microsoft.com/office/drawing/2014/main" id="{0E320054-A3B9-42E7-AD86-C2257DE17A79}"/>
              </a:ext>
            </a:extLst>
          </p:cNvPr>
          <p:cNvSpPr txBox="1">
            <a:spLocks/>
          </p:cNvSpPr>
          <p:nvPr/>
        </p:nvSpPr>
        <p:spPr>
          <a:xfrm rot="16200000">
            <a:off x="-2949442" y="3007388"/>
            <a:ext cx="6731793" cy="448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7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Változó szabályozás – megújuló nélkül</a:t>
            </a:r>
            <a:endParaRPr lang="de-AT" sz="27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600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078" y="0"/>
            <a:ext cx="9271030" cy="6953273"/>
          </a:xfrm>
          <a:prstGeom prst="rect">
            <a:avLst/>
          </a:prstGeom>
        </p:spPr>
      </p:pic>
      <p:sp>
        <p:nvSpPr>
          <p:cNvPr id="2" name="Alcím 1"/>
          <p:cNvSpPr>
            <a:spLocks noGrp="1"/>
          </p:cNvSpPr>
          <p:nvPr>
            <p:ph type="subTitle" idx="10"/>
          </p:nvPr>
        </p:nvSpPr>
        <p:spPr>
          <a:xfrm>
            <a:off x="3219350" y="2071390"/>
            <a:ext cx="8395433" cy="491658"/>
          </a:xfrm>
        </p:spPr>
        <p:txBody>
          <a:bodyPr/>
          <a:lstStyle/>
          <a:p>
            <a:pPr>
              <a:defRPr/>
            </a:pPr>
            <a:endParaRPr lang="hu-HU" dirty="0"/>
          </a:p>
        </p:txBody>
      </p:sp>
      <p:sp>
        <p:nvSpPr>
          <p:cNvPr id="10" name="Balra nyíl 9"/>
          <p:cNvSpPr/>
          <p:nvPr/>
        </p:nvSpPr>
        <p:spPr>
          <a:xfrm flipH="1">
            <a:off x="4171387" y="3116503"/>
            <a:ext cx="1752175" cy="895303"/>
          </a:xfrm>
          <a:prstGeom prst="lef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hu-HU" sz="1800" dirty="0"/>
              <a:t>16-24 cm</a:t>
            </a:r>
          </a:p>
        </p:txBody>
      </p:sp>
      <p:sp>
        <p:nvSpPr>
          <p:cNvPr id="9" name="Balra nyíl 8"/>
          <p:cNvSpPr/>
          <p:nvPr/>
        </p:nvSpPr>
        <p:spPr>
          <a:xfrm rot="16200000" flipH="1">
            <a:off x="5269679" y="5414336"/>
            <a:ext cx="1307765" cy="949639"/>
          </a:xfrm>
          <a:prstGeom prst="lef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hu-HU" sz="1800" dirty="0"/>
              <a:t>18 cm</a:t>
            </a:r>
          </a:p>
        </p:txBody>
      </p:sp>
      <p:sp>
        <p:nvSpPr>
          <p:cNvPr id="12" name="Balra nyíl 11"/>
          <p:cNvSpPr/>
          <p:nvPr/>
        </p:nvSpPr>
        <p:spPr>
          <a:xfrm flipH="1">
            <a:off x="4001814" y="3948811"/>
            <a:ext cx="1387133" cy="895303"/>
          </a:xfrm>
          <a:prstGeom prst="leftArrow">
            <a:avLst/>
          </a:prstGeom>
          <a:solidFill>
            <a:srgbClr val="66FF99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hu-HU" sz="1800" dirty="0"/>
              <a:t>20 cm</a:t>
            </a:r>
          </a:p>
        </p:txBody>
      </p:sp>
      <p:sp>
        <p:nvSpPr>
          <p:cNvPr id="13" name="Balra nyíl 12"/>
          <p:cNvSpPr/>
          <p:nvPr/>
        </p:nvSpPr>
        <p:spPr>
          <a:xfrm flipH="1">
            <a:off x="3078318" y="2509271"/>
            <a:ext cx="1387133" cy="895303"/>
          </a:xfrm>
          <a:prstGeom prst="lef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hu-HU" sz="1800" dirty="0"/>
              <a:t>31 cm</a:t>
            </a:r>
          </a:p>
        </p:txBody>
      </p:sp>
      <p:sp>
        <p:nvSpPr>
          <p:cNvPr id="14" name="Balra nyíl 13"/>
          <p:cNvSpPr/>
          <p:nvPr/>
        </p:nvSpPr>
        <p:spPr>
          <a:xfrm flipH="1">
            <a:off x="4994220" y="1381087"/>
            <a:ext cx="1387133" cy="895303"/>
          </a:xfrm>
          <a:prstGeom prst="lef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hu-HU" sz="1800" dirty="0"/>
              <a:t>31 cm</a:t>
            </a:r>
          </a:p>
        </p:txBody>
      </p:sp>
      <p:sp>
        <p:nvSpPr>
          <p:cNvPr id="32" name="Balra nyíl 31"/>
          <p:cNvSpPr/>
          <p:nvPr/>
        </p:nvSpPr>
        <p:spPr>
          <a:xfrm flipH="1">
            <a:off x="5448742" y="4274840"/>
            <a:ext cx="1752175" cy="895303"/>
          </a:xfrm>
          <a:prstGeom prst="leftArrow">
            <a:avLst/>
          </a:prstGeom>
          <a:solidFill>
            <a:srgbClr val="66FF99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hu-HU" sz="1800" dirty="0"/>
              <a:t>20 cm</a:t>
            </a:r>
          </a:p>
        </p:txBody>
      </p:sp>
      <p:sp>
        <p:nvSpPr>
          <p:cNvPr id="15" name="Titel 5">
            <a:extLst>
              <a:ext uri="{FF2B5EF4-FFF2-40B4-BE49-F238E27FC236}">
                <a16:creationId xmlns:a16="http://schemas.microsoft.com/office/drawing/2014/main" id="{505D1E2C-D49B-4D33-8A34-DB4AC4931445}"/>
              </a:ext>
            </a:extLst>
          </p:cNvPr>
          <p:cNvSpPr txBox="1">
            <a:spLocks/>
          </p:cNvSpPr>
          <p:nvPr/>
        </p:nvSpPr>
        <p:spPr>
          <a:xfrm rot="16200000">
            <a:off x="-3049050" y="3006134"/>
            <a:ext cx="6803801" cy="448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8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Javasolt érték</a:t>
            </a:r>
            <a:endParaRPr lang="de-AT" sz="28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5223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2" grpId="0" animBg="1"/>
      <p:bldP spid="13" grpId="0" animBg="1"/>
      <p:bldP spid="14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doboz, tároló látható&#10;&#10;Automatikusan generált leírás">
            <a:extLst>
              <a:ext uri="{FF2B5EF4-FFF2-40B4-BE49-F238E27FC236}">
                <a16:creationId xmlns:a16="http://schemas.microsoft.com/office/drawing/2014/main" id="{09B1853F-BD5D-4226-A871-707165D575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1052736"/>
            <a:ext cx="4968552" cy="5034064"/>
          </a:xfrm>
          <a:prstGeom prst="rect">
            <a:avLst/>
          </a:prstGeom>
        </p:spPr>
      </p:pic>
      <p:pic>
        <p:nvPicPr>
          <p:cNvPr id="4" name="Kép 3" descr="A képen fa, kültéri, talaj, rózsaszín látható&#10;&#10;Automatikusan generált leírás">
            <a:extLst>
              <a:ext uri="{FF2B5EF4-FFF2-40B4-BE49-F238E27FC236}">
                <a16:creationId xmlns:a16="http://schemas.microsoft.com/office/drawing/2014/main" id="{45BFB279-3358-407F-BB02-684BB0893D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529" y="1125538"/>
            <a:ext cx="4768292" cy="3534602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34997927-EB35-41C9-B2E8-C110D16CF1F9}"/>
              </a:ext>
            </a:extLst>
          </p:cNvPr>
          <p:cNvSpPr txBox="1">
            <a:spLocks/>
          </p:cNvSpPr>
          <p:nvPr/>
        </p:nvSpPr>
        <p:spPr>
          <a:xfrm rot="16200000">
            <a:off x="-3049050" y="3006134"/>
            <a:ext cx="6803801" cy="448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8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Legalul</a:t>
            </a:r>
            <a:endParaRPr lang="de-AT" sz="28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89535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0"/>
            <a:ext cx="10404475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5" name="Text Box 4"/>
          <p:cNvSpPr txBox="1">
            <a:spLocks noChangeArrowheads="1"/>
          </p:cNvSpPr>
          <p:nvPr/>
        </p:nvSpPr>
        <p:spPr bwMode="auto">
          <a:xfrm>
            <a:off x="1703512" y="6293847"/>
            <a:ext cx="26638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600" dirty="0" err="1"/>
              <a:t>Foto</a:t>
            </a:r>
            <a:r>
              <a:rPr lang="hu-HU" altLang="hu-HU" sz="1600" dirty="0"/>
              <a:t>: </a:t>
            </a:r>
            <a:r>
              <a:rPr lang="hu-HU" altLang="hu-HU" sz="1600" dirty="0" err="1"/>
              <a:t>Benécs</a:t>
            </a:r>
            <a:r>
              <a:rPr lang="hu-HU" altLang="hu-HU" sz="1600" dirty="0"/>
              <a:t> József</a:t>
            </a:r>
          </a:p>
        </p:txBody>
      </p:sp>
      <p:sp>
        <p:nvSpPr>
          <p:cNvPr id="5" name="Titel 5">
            <a:extLst>
              <a:ext uri="{FF2B5EF4-FFF2-40B4-BE49-F238E27FC236}">
                <a16:creationId xmlns:a16="http://schemas.microsoft.com/office/drawing/2014/main" id="{A5BCEC2C-3C1D-4031-8B3A-1F27709E8CAA}"/>
              </a:ext>
            </a:extLst>
          </p:cNvPr>
          <p:cNvSpPr txBox="1">
            <a:spLocks/>
          </p:cNvSpPr>
          <p:nvPr/>
        </p:nvSpPr>
        <p:spPr>
          <a:xfrm rot="16200000">
            <a:off x="-3049050" y="3006134"/>
            <a:ext cx="6803801" cy="448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8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Legalul</a:t>
            </a:r>
            <a:endParaRPr lang="de-AT" sz="28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826760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7.5|13.6|8.4"/>
</p:tagLst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4199</TotalTime>
  <Words>638</Words>
  <Application>Microsoft Office PowerPoint</Application>
  <PresentationFormat>Szélesvásznú</PresentationFormat>
  <Paragraphs>192</Paragraphs>
  <Slides>47</Slides>
  <Notes>35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47</vt:i4>
      </vt:variant>
    </vt:vector>
  </HeadingPairs>
  <TitlesOfParts>
    <vt:vector size="52" baseType="lpstr">
      <vt:lpstr>Arial</vt:lpstr>
      <vt:lpstr>Times New Roman</vt:lpstr>
      <vt:lpstr>Wingdings 3</vt:lpstr>
      <vt:lpstr>Standarddesign</vt:lpstr>
      <vt:lpstr>Acrobat Document</vt:lpstr>
      <vt:lpstr>PowerPoint-bemutató</vt:lpstr>
      <vt:lpstr>AUSTROTHERM lépéshang-szigetelés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 lépéshang-szigetelés rétegrendje</vt:lpstr>
      <vt:lpstr>A lépéshang-szigetelés rétegrendje</vt:lpstr>
      <vt:lpstr>PowerPoint-bemutató</vt:lpstr>
      <vt:lpstr>PowerPoint-bemutató</vt:lpstr>
      <vt:lpstr>A lépéshang-szigetelés rétegrendje</vt:lpstr>
      <vt:lpstr>A lépéshang-szigetelés rétegrendje</vt:lpstr>
      <vt:lpstr>PowerPoint-bemutató</vt:lpstr>
      <vt:lpstr>PowerPoint-bemutató</vt:lpstr>
      <vt:lpstr>Bp. Lőportár – Tűzér u. Lakóház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Austrotherm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>Incoterms(R) und Incoterms(R) 2010</dc:subject>
  <dc:creator>Iris Fischer</dc:creator>
  <cp:lastModifiedBy>Kruchina Sándor</cp:lastModifiedBy>
  <cp:revision>644</cp:revision>
  <cp:lastPrinted>2014-04-25T07:25:57Z</cp:lastPrinted>
  <dcterms:created xsi:type="dcterms:W3CDTF">2004-06-16T13:02:14Z</dcterms:created>
  <dcterms:modified xsi:type="dcterms:W3CDTF">2021-10-31T10:35:17Z</dcterms:modified>
</cp:coreProperties>
</file>